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256" r:id="rId2"/>
    <p:sldId id="703" r:id="rId3"/>
    <p:sldId id="704" r:id="rId4"/>
    <p:sldId id="705" r:id="rId5"/>
    <p:sldId id="706" r:id="rId6"/>
    <p:sldId id="707" r:id="rId7"/>
    <p:sldId id="722" r:id="rId8"/>
    <p:sldId id="721" r:id="rId9"/>
    <p:sldId id="720" r:id="rId10"/>
    <p:sldId id="708" r:id="rId11"/>
    <p:sldId id="718" r:id="rId12"/>
    <p:sldId id="723" r:id="rId13"/>
    <p:sldId id="724" r:id="rId14"/>
    <p:sldId id="725" r:id="rId15"/>
    <p:sldId id="727" r:id="rId16"/>
    <p:sldId id="728" r:id="rId17"/>
    <p:sldId id="729" r:id="rId18"/>
    <p:sldId id="726" r:id="rId19"/>
    <p:sldId id="730" r:id="rId20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Gill Sans MT" panose="020B0502020104020203" pitchFamily="34" charset="77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Gill Sans MT" panose="020B0502020104020203" pitchFamily="34" charset="77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Gill Sans MT" panose="020B0502020104020203" pitchFamily="34" charset="77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Gill Sans MT" panose="020B0502020104020203" pitchFamily="34" charset="77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Gill Sans MT" panose="020B0502020104020203" pitchFamily="34" charset="77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Gill Sans MT" panose="020B0502020104020203" pitchFamily="34" charset="77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Gill Sans MT" panose="020B0502020104020203" pitchFamily="34" charset="77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Gill Sans MT" panose="020B0502020104020203" pitchFamily="34" charset="77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Gill Sans MT" panose="020B0502020104020203" pitchFamily="34" charset="77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248"/>
    <p:restoredTop sz="94694"/>
  </p:normalViewPr>
  <p:slideViewPr>
    <p:cSldViewPr snapToGrid="0">
      <p:cViewPr varScale="1">
        <p:scale>
          <a:sx n="121" d="100"/>
          <a:sy n="121" d="100"/>
        </p:scale>
        <p:origin x="51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92D2161-0EE0-F8B6-A86F-F5BBCBC8397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E225D93-64F1-6923-627C-4422D0FFAF4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28E6731A-3627-4540-8272-B82CF2DEE4E9}" type="datetimeFigureOut">
              <a:rPr lang="en-US"/>
              <a:pPr>
                <a:defRPr/>
              </a:pPr>
              <a:t>8/4/24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39CCFE-9A07-615C-AB80-E7D2D67CF84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4DA1A7-808B-FF5E-B638-5573BD1F7BF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EFBE9D68-E404-C943-B10A-8561CE14FE7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7FAE114-56F5-241C-79E4-A08EB557BE9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44A751-56DD-B57E-5B22-F8E7576ED2C1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20E8BE49-000C-9A44-9E55-4675536BE47B}" type="datetimeFigureOut">
              <a:rPr lang="en-US"/>
              <a:pPr>
                <a:defRPr/>
              </a:pPr>
              <a:t>8/4/24</a:t>
            </a:fld>
            <a:endParaRPr 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D80E134F-DEED-368E-A6AF-6076579D948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FD5E3456-E082-1F45-E2DF-049F89C62B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6BC5AD-F173-0FF3-6C55-79DC6279E09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2791D4-33C1-D08A-8560-98F090C34F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2C169263-0CDA-FF4B-834D-5E9AA3B802B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C6101D-4955-2E49-AD11-CFDEC25BF6C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2315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C6101D-4955-2E49-AD11-CFDEC25BF6C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80710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hyperlink" Target="http://creativecommons.org/licenses/by/4.0/?ref=chooser-v1" TargetMode="External"/><Relationship Id="rId3" Type="http://schemas.openxmlformats.org/officeDocument/2006/relationships/image" Target="../media/image2.png"/><Relationship Id="rId7" Type="http://schemas.openxmlformats.org/officeDocument/2006/relationships/hyperlink" Target="https://maaretp.com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7.png"/><Relationship Id="rId4" Type="http://schemas.openxmlformats.org/officeDocument/2006/relationships/image" Target="../media/image3.png"/><Relationship Id="rId9" Type="http://schemas.openxmlformats.org/officeDocument/2006/relationships/image" Target="../media/image6.png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4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jpeg"/><Relationship Id="rId11" Type="http://schemas.openxmlformats.org/officeDocument/2006/relationships/image" Target="../media/image14.jpeg"/><Relationship Id="rId5" Type="http://schemas.openxmlformats.org/officeDocument/2006/relationships/image" Target="../media/image7.png"/><Relationship Id="rId10" Type="http://schemas.openxmlformats.org/officeDocument/2006/relationships/image" Target="../media/image13.jpeg"/><Relationship Id="rId4" Type="http://schemas.openxmlformats.org/officeDocument/2006/relationships/image" Target="../media/image6.png"/><Relationship Id="rId9" Type="http://schemas.openxmlformats.org/officeDocument/2006/relationships/image" Target="../media/image12.jpeg"/><Relationship Id="rId14" Type="http://schemas.openxmlformats.org/officeDocument/2006/relationships/image" Target="../media/image17.jpe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ink smoke on a black background&#10;&#10;Description automatically generated">
            <a:extLst>
              <a:ext uri="{FF2B5EF4-FFF2-40B4-BE49-F238E27FC236}">
                <a16:creationId xmlns:a16="http://schemas.microsoft.com/office/drawing/2014/main" id="{E235246A-E4B7-6E4F-1EA2-C1523B709A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-515937" y="515937"/>
            <a:ext cx="6858000" cy="582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 descr="A pink smoke on a black background&#10;&#10;Description automatically generated">
            <a:extLst>
              <a:ext uri="{FF2B5EF4-FFF2-40B4-BE49-F238E27FC236}">
                <a16:creationId xmlns:a16="http://schemas.microsoft.com/office/drawing/2014/main" id="{570601AE-BDCA-DAA7-AF20-884F0A5CB5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4419600" y="1020763"/>
            <a:ext cx="7772400" cy="582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 descr="A pink text on a black background&#10;&#10;Description automatically generated">
            <a:extLst>
              <a:ext uri="{FF2B5EF4-FFF2-40B4-BE49-F238E27FC236}">
                <a16:creationId xmlns:a16="http://schemas.microsoft.com/office/drawing/2014/main" id="{51379075-8337-5797-0B83-5B3C76E378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4" y="0"/>
            <a:ext cx="4114800" cy="199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A0586ED-95E6-56C9-9083-25144F778B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8114" y="1659008"/>
            <a:ext cx="19304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C7C0CFF1-8543-C3A5-6C06-C5CE6CEDE0C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513" y="6213475"/>
            <a:ext cx="1538287" cy="5381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9">
            <a:extLst>
              <a:ext uri="{FF2B5EF4-FFF2-40B4-BE49-F238E27FC236}">
                <a16:creationId xmlns:a16="http://schemas.microsoft.com/office/drawing/2014/main" id="{001F9705-E779-A1AC-4DE0-A76200C991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01800" y="6330950"/>
            <a:ext cx="4289425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9pPr>
          </a:lstStyle>
          <a:p>
            <a:pPr eaLnBrk="1" hangingPunct="1"/>
            <a:r>
              <a:rPr lang="en-US" altLang="en-US" sz="1600"/>
              <a:t>by </a:t>
            </a:r>
            <a:r>
              <a:rPr lang="en-US" altLang="en-US" sz="1600">
                <a:hlinkClick r:id="rId7"/>
              </a:rPr>
              <a:t>Maaret Pyhäjärvi</a:t>
            </a:r>
            <a:r>
              <a:rPr lang="en-US" altLang="en-US" sz="1600"/>
              <a:t> is licensed under </a:t>
            </a:r>
            <a:r>
              <a:rPr lang="en-US" altLang="en-US" sz="1600">
                <a:hlinkClick r:id="rId8"/>
              </a:rPr>
              <a:t>CC BY 4.0</a:t>
            </a:r>
            <a:endParaRPr lang="en-US" altLang="en-US" sz="1600"/>
          </a:p>
        </p:txBody>
      </p:sp>
      <p:pic>
        <p:nvPicPr>
          <p:cNvPr id="10" name="Picture 10" descr="Logo&#10;&#10;Description automatically generated">
            <a:extLst>
              <a:ext uri="{FF2B5EF4-FFF2-40B4-BE49-F238E27FC236}">
                <a16:creationId xmlns:a16="http://schemas.microsoft.com/office/drawing/2014/main" id="{5D68520B-E269-3430-A2A5-7C2226562A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1225" y="6375400"/>
            <a:ext cx="249238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B0595C75-3E9A-A927-048B-2BD90C9725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69100" y="6359525"/>
            <a:ext cx="28067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9pPr>
          </a:lstStyle>
          <a:p>
            <a:pPr eaLnBrk="1" hangingPunct="1"/>
            <a:r>
              <a:rPr lang="en-US" altLang="en-US" sz="1400"/>
              <a:t>https://www.linkedin.com/in/maaret/</a:t>
            </a: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C3E975CE-5B4A-E65E-FB2C-086C85CBE0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8750" y="6389688"/>
            <a:ext cx="2603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3">
            <a:extLst>
              <a:ext uri="{FF2B5EF4-FFF2-40B4-BE49-F238E27FC236}">
                <a16:creationId xmlns:a16="http://schemas.microsoft.com/office/drawing/2014/main" id="{DDACCC4A-770D-B189-CA0A-1585719491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77450" y="6346825"/>
            <a:ext cx="191293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9pPr>
          </a:lstStyle>
          <a:p>
            <a:pPr eaLnBrk="1" hangingPunct="1"/>
            <a:r>
              <a:rPr lang="en-US" altLang="en-US" sz="1400"/>
              <a:t>@maaretp@mas.to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56451" y="1828038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56451" y="4307713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7999588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">
            <a:extLst>
              <a:ext uri="{FF2B5EF4-FFF2-40B4-BE49-F238E27FC236}">
                <a16:creationId xmlns:a16="http://schemas.microsoft.com/office/drawing/2014/main" id="{9F36F002-4A3D-CE67-F6B0-16675268E4CF}"/>
              </a:ext>
            </a:extLst>
          </p:cNvPr>
          <p:cNvGrpSpPr>
            <a:grpSpLocks/>
          </p:cNvGrpSpPr>
          <p:nvPr/>
        </p:nvGrpSpPr>
        <p:grpSpPr bwMode="auto">
          <a:xfrm>
            <a:off x="7202488" y="4711700"/>
            <a:ext cx="2373312" cy="1389063"/>
            <a:chOff x="89452" y="0"/>
            <a:chExt cx="4114800" cy="2326776"/>
          </a:xfrm>
        </p:grpSpPr>
        <p:pic>
          <p:nvPicPr>
            <p:cNvPr id="3" name="Picture 4" descr="A pink text on a black background&#10;&#10;Description automatically generated">
              <a:extLst>
                <a:ext uri="{FF2B5EF4-FFF2-40B4-BE49-F238E27FC236}">
                  <a16:creationId xmlns:a16="http://schemas.microsoft.com/office/drawing/2014/main" id="{9BC1BCC3-9626-F93E-7022-1301BAD7A93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452" y="0"/>
              <a:ext cx="4114800" cy="19912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" name="Picture 5">
              <a:extLst>
                <a:ext uri="{FF2B5EF4-FFF2-40B4-BE49-F238E27FC236}">
                  <a16:creationId xmlns:a16="http://schemas.microsoft.com/office/drawing/2014/main" id="{50CB1BE8-4031-AD8A-C715-D2E17B03CE7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0948" y="1717176"/>
              <a:ext cx="1930400" cy="609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C7FDF90E-7663-2457-EEAD-93F658797F8D}"/>
              </a:ext>
            </a:extLst>
          </p:cNvPr>
          <p:cNvSpPr/>
          <p:nvPr/>
        </p:nvSpPr>
        <p:spPr>
          <a:xfrm>
            <a:off x="9952155" y="88900"/>
            <a:ext cx="2094890" cy="5999023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glow rad="254000">
              <a:schemeClr val="accent2">
                <a:alpha val="40000"/>
              </a:schemeClr>
            </a:glo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6989EC8-A9BD-1089-C451-CB2B17730CEA}"/>
              </a:ext>
            </a:extLst>
          </p:cNvPr>
          <p:cNvSpPr/>
          <p:nvPr/>
        </p:nvSpPr>
        <p:spPr>
          <a:xfrm>
            <a:off x="3135247" y="1156666"/>
            <a:ext cx="6553815" cy="2404243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glow rad="254000">
              <a:schemeClr val="accent1">
                <a:alpha val="40000"/>
              </a:schemeClr>
            </a:glo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7" name="Picture 9" descr="Logo&#10;&#10;Description automatically generated">
            <a:extLst>
              <a:ext uri="{FF2B5EF4-FFF2-40B4-BE49-F238E27FC236}">
                <a16:creationId xmlns:a16="http://schemas.microsoft.com/office/drawing/2014/main" id="{C836A323-C27D-A66B-5DFE-69D3AA3952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1225" y="6375400"/>
            <a:ext cx="249238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10">
            <a:extLst>
              <a:ext uri="{FF2B5EF4-FFF2-40B4-BE49-F238E27FC236}">
                <a16:creationId xmlns:a16="http://schemas.microsoft.com/office/drawing/2014/main" id="{D488C75B-7715-6EC5-BF6F-9465AC11CF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69100" y="6359525"/>
            <a:ext cx="28067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9pPr>
          </a:lstStyle>
          <a:p>
            <a:pPr eaLnBrk="1" hangingPunct="1"/>
            <a:r>
              <a:rPr lang="en-US" altLang="en-US" sz="1400"/>
              <a:t>https://www.linkedin.com/in/maaret/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416D1F02-D03D-CC70-8C52-36CBDDAEE6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8750" y="6389688"/>
            <a:ext cx="2603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12">
            <a:extLst>
              <a:ext uri="{FF2B5EF4-FFF2-40B4-BE49-F238E27FC236}">
                <a16:creationId xmlns:a16="http://schemas.microsoft.com/office/drawing/2014/main" id="{7CB3A3B6-9BFC-F3D0-4488-7DDAB48DE8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77450" y="6346825"/>
            <a:ext cx="191293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9pPr>
          </a:lstStyle>
          <a:p>
            <a:pPr eaLnBrk="1" hangingPunct="1"/>
            <a:r>
              <a:rPr lang="en-US" altLang="en-US" sz="1400"/>
              <a:t>@maaretp@mas.to</a:t>
            </a:r>
          </a:p>
        </p:txBody>
      </p:sp>
      <p:sp>
        <p:nvSpPr>
          <p:cNvPr id="11" name="TextBox 13">
            <a:extLst>
              <a:ext uri="{FF2B5EF4-FFF2-40B4-BE49-F238E27FC236}">
                <a16:creationId xmlns:a16="http://schemas.microsoft.com/office/drawing/2014/main" id="{DCFB7526-3A5B-B060-6D49-6FF49B9C4D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95950" y="3778250"/>
            <a:ext cx="4183063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9pPr>
          </a:lstStyle>
          <a:p>
            <a:pPr eaLnBrk="1" hangingPunct="1"/>
            <a:r>
              <a:rPr lang="en-US" altLang="en-US" sz="1200"/>
              <a:t>#PayToSpeak #TechVoices  </a:t>
            </a:r>
            <a:br>
              <a:rPr lang="en-US" altLang="en-US" sz="1200"/>
            </a:br>
            <a:r>
              <a:rPr lang="en-US" altLang="en-US" sz="1200"/>
              <a:t>#EnsembleTesting #EnsembleProgramming #StrongStylePairing  </a:t>
            </a:r>
            <a:br>
              <a:rPr lang="en-US" altLang="en-US" sz="1200"/>
            </a:br>
            <a:r>
              <a:rPr lang="en-US" altLang="en-US" sz="1200"/>
              <a:t>#ExploratoryTesting #TestAutomation</a:t>
            </a:r>
          </a:p>
          <a:p>
            <a:pPr eaLnBrk="1" hangingPunct="1"/>
            <a:r>
              <a:rPr lang="en-US" altLang="en-US" sz="1200"/>
              <a:t>#ModernAgile</a:t>
            </a:r>
          </a:p>
          <a:p>
            <a:pPr eaLnBrk="1" hangingPunct="1"/>
            <a:r>
              <a:rPr lang="en-US" altLang="en-US" sz="1200"/>
              <a:t>#ContemporaryExploratoryTesting</a:t>
            </a:r>
          </a:p>
        </p:txBody>
      </p:sp>
      <p:pic>
        <p:nvPicPr>
          <p:cNvPr id="12" name="Picture 11" descr="A close up of a person&#10;&#10;Description automatically generated">
            <a:extLst>
              <a:ext uri="{FF2B5EF4-FFF2-40B4-BE49-F238E27FC236}">
                <a16:creationId xmlns:a16="http://schemas.microsoft.com/office/drawing/2014/main" id="{16AD0B0D-A999-F22A-DAEA-48913C402075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email"/>
          <a:srcRect l="36667" t="557" r="30917" b="-557"/>
          <a:stretch/>
        </p:blipFill>
        <p:spPr>
          <a:xfrm>
            <a:off x="395662" y="1219514"/>
            <a:ext cx="2438600" cy="2419539"/>
          </a:xfrm>
          <a:prstGeom prst="ellipse">
            <a:avLst/>
          </a:prstGeom>
          <a:ln>
            <a:noFill/>
          </a:ln>
          <a:effectLst>
            <a:glow>
              <a:schemeClr val="accent1">
                <a:alpha val="40000"/>
              </a:schemeClr>
            </a:glow>
            <a:softEdge rad="112500"/>
          </a:effectLst>
        </p:spPr>
      </p:pic>
      <p:sp>
        <p:nvSpPr>
          <p:cNvPr id="13" name="Rectangle 15">
            <a:extLst>
              <a:ext uri="{FF2B5EF4-FFF2-40B4-BE49-F238E27FC236}">
                <a16:creationId xmlns:a16="http://schemas.microsoft.com/office/drawing/2014/main" id="{113FCF2B-5698-41D3-F946-207205C0CF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463" y="268288"/>
            <a:ext cx="6091237" cy="769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9pPr>
          </a:lstStyle>
          <a:p>
            <a:pPr eaLnBrk="1" hangingPunct="1"/>
            <a:r>
              <a:rPr lang="en-US" altLang="en-US" sz="4400">
                <a:latin typeface="KG No Matter What" panose="02000507000000020003" pitchFamily="2" charset="77"/>
                <a:ea typeface="KG Manhattan Script"/>
                <a:cs typeface="KG Manhattan Script"/>
              </a:rPr>
              <a:t>Maaret Pyhäjärvi </a:t>
            </a:r>
            <a:r>
              <a:rPr lang="en-US" altLang="en-US">
                <a:solidFill>
                  <a:srgbClr val="FE9DAC"/>
                </a:solidFill>
                <a:latin typeface="KG No Matter What" panose="02000507000000020003" pitchFamily="2" charset="77"/>
                <a:ea typeface="KG Manhattan Script"/>
                <a:cs typeface="KG Manhattan Script"/>
              </a:rPr>
              <a:t>(from Finland)</a:t>
            </a:r>
            <a:endParaRPr lang="en-US" altLang="en-US" sz="4400">
              <a:solidFill>
                <a:srgbClr val="FE9DAC"/>
              </a:solidFill>
              <a:latin typeface="KG No Matter What" panose="02000507000000020003" pitchFamily="2" charset="77"/>
              <a:ea typeface="KG Manhattan Script"/>
              <a:cs typeface="KG Manhattan Script"/>
            </a:endParaRPr>
          </a:p>
        </p:txBody>
      </p:sp>
      <p:sp>
        <p:nvSpPr>
          <p:cNvPr id="14" name="Rectangle 16">
            <a:extLst>
              <a:ext uri="{FF2B5EF4-FFF2-40B4-BE49-F238E27FC236}">
                <a16:creationId xmlns:a16="http://schemas.microsoft.com/office/drawing/2014/main" id="{CEB57FA1-E660-66A5-B0B8-BC0B1D4F1B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1838" y="4148138"/>
            <a:ext cx="4057650" cy="1939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9pPr>
          </a:lstStyle>
          <a:p>
            <a:pPr eaLnBrk="1" hangingPunct="1"/>
            <a:r>
              <a:rPr lang="en-US" altLang="en-US" sz="2000"/>
              <a:t>Email: maaret@iki.fi</a:t>
            </a:r>
          </a:p>
          <a:p>
            <a:pPr eaLnBrk="1" hangingPunct="1"/>
            <a:r>
              <a:rPr lang="en-US" altLang="en-US" sz="2000"/>
              <a:t>Mastodon: @maaretp@mas.to</a:t>
            </a:r>
            <a:br>
              <a:rPr lang="en-US" altLang="en-US" sz="2000"/>
            </a:br>
            <a:r>
              <a:rPr lang="en-US" altLang="en-US" sz="2000"/>
              <a:t>Web: maaretp.com</a:t>
            </a:r>
          </a:p>
          <a:p>
            <a:pPr eaLnBrk="1" hangingPunct="1"/>
            <a:r>
              <a:rPr lang="en-US" altLang="en-US" sz="2000"/>
              <a:t>Blog: visible-quality.blogspot.fi</a:t>
            </a:r>
          </a:p>
          <a:p>
            <a:pPr eaLnBrk="1" hangingPunct="1"/>
            <a:r>
              <a:rPr lang="en-US" altLang="en-US" sz="2000" i="1">
                <a:solidFill>
                  <a:srgbClr val="FFFFFF"/>
                </a:solidFill>
              </a:rPr>
              <a:t>(please connect with me through </a:t>
            </a:r>
            <a:br>
              <a:rPr lang="en-US" altLang="en-US" sz="2000" i="1">
                <a:solidFill>
                  <a:srgbClr val="FFFFFF"/>
                </a:solidFill>
              </a:rPr>
            </a:br>
            <a:r>
              <a:rPr lang="en-US" altLang="en-US" sz="2000" i="1">
                <a:solidFill>
                  <a:srgbClr val="FFFFFF"/>
                </a:solidFill>
              </a:rPr>
              <a:t>Mastodon or LinkedIn)</a:t>
            </a:r>
          </a:p>
        </p:txBody>
      </p:sp>
      <p:pic>
        <p:nvPicPr>
          <p:cNvPr id="15" name="Picture 4">
            <a:extLst>
              <a:ext uri="{FF2B5EF4-FFF2-40B4-BE49-F238E27FC236}">
                <a16:creationId xmlns:a16="http://schemas.microsoft.com/office/drawing/2014/main" id="{B0E2D383-7002-DB1B-DD2F-A9D7AF9C74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4000" y="185738"/>
            <a:ext cx="1276350" cy="1276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18">
            <a:extLst>
              <a:ext uri="{FF2B5EF4-FFF2-40B4-BE49-F238E27FC236}">
                <a16:creationId xmlns:a16="http://schemas.microsoft.com/office/drawing/2014/main" id="{FB4E1A38-7268-156E-E802-FE206A0A92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04400" y="1468438"/>
            <a:ext cx="2451100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9pPr>
          </a:lstStyle>
          <a:p>
            <a:pPr algn="ctr" eaLnBrk="1" hangingPunct="1"/>
            <a:r>
              <a:rPr lang="en-US" altLang="en-US" sz="1000">
                <a:solidFill>
                  <a:schemeClr val="bg1"/>
                </a:solidFill>
              </a:rPr>
              <a:t>https://exploratorytestingacademy.com</a:t>
            </a:r>
          </a:p>
        </p:txBody>
      </p:sp>
      <p:pic>
        <p:nvPicPr>
          <p:cNvPr id="17" name="Picture 4" descr="Software Testing Finland ry, non-profit">
            <a:extLst>
              <a:ext uri="{FF2B5EF4-FFF2-40B4-BE49-F238E27FC236}">
                <a16:creationId xmlns:a16="http://schemas.microsoft.com/office/drawing/2014/main" id="{A981BC51-5B77-DD97-6EBF-337D24DC51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86"/>
          <a:stretch>
            <a:fillRect/>
          </a:stretch>
        </p:blipFill>
        <p:spPr bwMode="auto">
          <a:xfrm>
            <a:off x="10414000" y="1774825"/>
            <a:ext cx="1277938" cy="1123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TextBox 20">
            <a:extLst>
              <a:ext uri="{FF2B5EF4-FFF2-40B4-BE49-F238E27FC236}">
                <a16:creationId xmlns:a16="http://schemas.microsoft.com/office/drawing/2014/main" id="{9DB2AC9B-5639-4565-CAAF-CF68ED0FD9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83763" y="2922588"/>
            <a:ext cx="2451100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9pPr>
          </a:lstStyle>
          <a:p>
            <a:pPr algn="ctr" eaLnBrk="1" hangingPunct="1"/>
            <a:r>
              <a:rPr lang="en-US" altLang="en-US" sz="1100">
                <a:solidFill>
                  <a:schemeClr val="bg1"/>
                </a:solidFill>
              </a:rPr>
              <a:t>Ohjelmistotestaus ry</a:t>
            </a:r>
          </a:p>
        </p:txBody>
      </p:sp>
      <p:pic>
        <p:nvPicPr>
          <p:cNvPr id="19" name="Picture 6" descr="Techvoices - diversity in conference speaking">
            <a:extLst>
              <a:ext uri="{FF2B5EF4-FFF2-40B4-BE49-F238E27FC236}">
                <a16:creationId xmlns:a16="http://schemas.microsoft.com/office/drawing/2014/main" id="{AA8EC068-FF17-BB26-BB67-9C079D3F68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29" t="3696" r="7584" b="16779"/>
          <a:stretch>
            <a:fillRect/>
          </a:stretch>
        </p:blipFill>
        <p:spPr bwMode="auto">
          <a:xfrm>
            <a:off x="10414000" y="3271838"/>
            <a:ext cx="1276350" cy="1152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Box 22">
            <a:extLst>
              <a:ext uri="{FF2B5EF4-FFF2-40B4-BE49-F238E27FC236}">
                <a16:creationId xmlns:a16="http://schemas.microsoft.com/office/drawing/2014/main" id="{ED865DEC-1DEA-FBE3-DF17-876C8A3458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88525" y="4451350"/>
            <a:ext cx="2451100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9pPr>
          </a:lstStyle>
          <a:p>
            <a:pPr algn="ctr" eaLnBrk="1" hangingPunct="1"/>
            <a:r>
              <a:rPr lang="en-US" altLang="en-US" sz="1100">
                <a:solidFill>
                  <a:schemeClr val="bg1"/>
                </a:solidFill>
              </a:rPr>
              <a:t>https</a:t>
            </a:r>
            <a:r>
              <a:rPr lang="en-US" altLang="en-US" sz="1100">
                <a:solidFill>
                  <a:schemeClr val="bg1"/>
                </a:solidFill>
                <a:sym typeface="Wingdings" pitchFamily="2" charset="2"/>
              </a:rPr>
              <a:t>://techvoices.org</a:t>
            </a:r>
            <a:endParaRPr lang="en-US" altLang="en-US" sz="1100">
              <a:solidFill>
                <a:schemeClr val="bg1"/>
              </a:solidFill>
            </a:endParaRPr>
          </a:p>
        </p:txBody>
      </p:sp>
      <p:pic>
        <p:nvPicPr>
          <p:cNvPr id="21" name="Picture 4" descr="TIVIA ry">
            <a:extLst>
              <a:ext uri="{FF2B5EF4-FFF2-40B4-BE49-F238E27FC236}">
                <a16:creationId xmlns:a16="http://schemas.microsoft.com/office/drawing/2014/main" id="{45C32975-9352-E18B-D666-0D7ED22BEF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9325" y="5046663"/>
            <a:ext cx="792163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24" descr="Selenium PLC - Project Leadership Committee">
            <a:extLst>
              <a:ext uri="{FF2B5EF4-FFF2-40B4-BE49-F238E27FC236}">
                <a16:creationId xmlns:a16="http://schemas.microsoft.com/office/drawing/2014/main" id="{0A55B653-342E-1B26-5B14-C268C636F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2863" y="5046663"/>
            <a:ext cx="793750" cy="82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3" name="Group 25">
            <a:extLst>
              <a:ext uri="{FF2B5EF4-FFF2-40B4-BE49-F238E27FC236}">
                <a16:creationId xmlns:a16="http://schemas.microsoft.com/office/drawing/2014/main" id="{83C19C54-12EF-F9EC-392B-7E48AF2D7F5F}"/>
              </a:ext>
            </a:extLst>
          </p:cNvPr>
          <p:cNvGrpSpPr>
            <a:grpSpLocks/>
          </p:cNvGrpSpPr>
          <p:nvPr/>
        </p:nvGrpSpPr>
        <p:grpSpPr bwMode="auto">
          <a:xfrm>
            <a:off x="3338513" y="1462088"/>
            <a:ext cx="6351587" cy="1965325"/>
            <a:chOff x="2919409" y="2198639"/>
            <a:chExt cx="6352157" cy="1964821"/>
          </a:xfrm>
        </p:grpSpPr>
        <p:pic>
          <p:nvPicPr>
            <p:cNvPr id="24" name="Picture 23" descr="Logo, company name&#10;&#10;Description automatically generated">
              <a:extLst>
                <a:ext uri="{FF2B5EF4-FFF2-40B4-BE49-F238E27FC236}">
                  <a16:creationId xmlns:a16="http://schemas.microsoft.com/office/drawing/2014/main" id="{809A5A27-78D2-CA79-1C31-BB5F4B5B2D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 cstate="email"/>
            <a:srcRect t="12925"/>
            <a:stretch/>
          </p:blipFill>
          <p:spPr>
            <a:xfrm>
              <a:off x="2919409" y="2198639"/>
              <a:ext cx="2114550" cy="1841234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25" name="Graphic 27">
              <a:extLst>
                <a:ext uri="{FF2B5EF4-FFF2-40B4-BE49-F238E27FC236}">
                  <a16:creationId xmlns:a16="http://schemas.microsoft.com/office/drawing/2014/main" id="{A5B2BF76-6E61-5C4C-D1FA-A3A132773AA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email"/>
            <a:stretch>
              <a:fillRect/>
            </a:stretch>
          </p:blipFill>
          <p:spPr>
            <a:xfrm>
              <a:off x="5033960" y="2319660"/>
              <a:ext cx="1543445" cy="662939"/>
            </a:xfrm>
            <a:prstGeom prst="rect">
              <a:avLst/>
            </a:prstGeom>
          </p:spPr>
        </p:pic>
        <p:sp>
          <p:nvSpPr>
            <p:cNvPr id="26" name="TextBox 28">
              <a:extLst>
                <a:ext uri="{FF2B5EF4-FFF2-40B4-BE49-F238E27FC236}">
                  <a16:creationId xmlns:a16="http://schemas.microsoft.com/office/drawing/2014/main" id="{25856694-B071-CEF7-926D-E7F5E004BBD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70919" y="3794128"/>
              <a:ext cx="8115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Gill Sans MT" panose="020B0502020104020203" pitchFamily="34" charset="7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Gill Sans MT" panose="020B0502020104020203" pitchFamily="34" charset="7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Gill Sans MT" panose="020B0502020104020203" pitchFamily="34" charset="7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Gill Sans MT" panose="020B0502020104020203" pitchFamily="34" charset="7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Gill Sans MT" panose="020B0502020104020203" pitchFamily="34" charset="77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ill Sans MT" panose="020B0502020104020203" pitchFamily="34" charset="77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ill Sans MT" panose="020B0502020104020203" pitchFamily="34" charset="77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ill Sans MT" panose="020B0502020104020203" pitchFamily="34" charset="77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ill Sans MT" panose="020B0502020104020203" pitchFamily="34" charset="77"/>
                </a:defRPr>
              </a:lvl9pPr>
            </a:lstStyle>
            <a:p>
              <a:pPr algn="ctr" eaLnBrk="1" hangingPunct="1"/>
              <a:r>
                <a:rPr lang="en-US" altLang="en-US" b="1">
                  <a:solidFill>
                    <a:schemeClr val="bg1"/>
                  </a:solidFill>
                </a:rPr>
                <a:t>2020</a:t>
              </a:r>
            </a:p>
          </p:txBody>
        </p:sp>
        <p:sp>
          <p:nvSpPr>
            <p:cNvPr id="27" name="TextBox 29">
              <a:extLst>
                <a:ext uri="{FF2B5EF4-FFF2-40B4-BE49-F238E27FC236}">
                  <a16:creationId xmlns:a16="http://schemas.microsoft.com/office/drawing/2014/main" id="{59D2238C-E055-939F-3406-D6E7FEA35C2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87805" y="3779599"/>
              <a:ext cx="8115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Gill Sans MT" panose="020B0502020104020203" pitchFamily="34" charset="7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Gill Sans MT" panose="020B0502020104020203" pitchFamily="34" charset="7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Gill Sans MT" panose="020B0502020104020203" pitchFamily="34" charset="7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Gill Sans MT" panose="020B0502020104020203" pitchFamily="34" charset="7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Gill Sans MT" panose="020B0502020104020203" pitchFamily="34" charset="77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ill Sans MT" panose="020B0502020104020203" pitchFamily="34" charset="77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ill Sans MT" panose="020B0502020104020203" pitchFamily="34" charset="77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ill Sans MT" panose="020B0502020104020203" pitchFamily="34" charset="77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ill Sans MT" panose="020B0502020104020203" pitchFamily="34" charset="77"/>
                </a:defRPr>
              </a:lvl9pPr>
            </a:lstStyle>
            <a:p>
              <a:pPr algn="ctr" eaLnBrk="1" hangingPunct="1"/>
              <a:r>
                <a:rPr lang="en-US" altLang="en-US" b="1">
                  <a:solidFill>
                    <a:schemeClr val="bg1"/>
                  </a:solidFill>
                </a:rPr>
                <a:t>2016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DA61969-E168-A3B9-CFBB-D1D5C2AAC640}"/>
                </a:ext>
              </a:extLst>
            </p:cNvPr>
            <p:cNvSpPr txBox="1"/>
            <p:nvPr/>
          </p:nvSpPr>
          <p:spPr>
            <a:xfrm>
              <a:off x="4794414" y="2966792"/>
              <a:ext cx="2686291" cy="784024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b="1" dirty="0">
                  <a:solidFill>
                    <a:schemeClr val="bg1"/>
                  </a:solidFill>
                  <a:latin typeface="Gill Sans MT" panose="020B0502020104020203" pitchFamily="34" charset="0"/>
                </a:rPr>
                <a:t>MIATPP</a:t>
              </a:r>
              <a:r>
                <a:rPr lang="en-US" dirty="0">
                  <a:solidFill>
                    <a:schemeClr val="bg1"/>
                  </a:solidFill>
                  <a:latin typeface="Gill Sans MT" panose="020B0502020104020203" pitchFamily="34" charset="0"/>
                </a:rPr>
                <a:t> </a:t>
              </a:r>
              <a:br>
                <a:rPr lang="en-US" dirty="0">
                  <a:solidFill>
                    <a:schemeClr val="bg1"/>
                  </a:solidFill>
                  <a:latin typeface="Gill Sans MT" panose="020B0502020104020203" pitchFamily="34" charset="0"/>
                </a:rPr>
              </a:br>
              <a:r>
                <a:rPr lang="en-US" sz="1350" dirty="0">
                  <a:solidFill>
                    <a:schemeClr val="bg1"/>
                  </a:solidFill>
                  <a:latin typeface="Gill Sans Nova Light" panose="020B0604020202020204" pitchFamily="34" charset="0"/>
                </a:rPr>
                <a:t>Most Influential Agile Testing Professional Person</a:t>
              </a:r>
              <a:endParaRPr lang="en-US" dirty="0">
                <a:solidFill>
                  <a:schemeClr val="bg1"/>
                </a:solidFill>
                <a:latin typeface="Gill Sans Nova Light" panose="020B0604020202020204" pitchFamily="34" charset="0"/>
              </a:endParaRPr>
            </a:p>
          </p:txBody>
        </p:sp>
        <p:pic>
          <p:nvPicPr>
            <p:cNvPr id="29" name="Picture 2" descr="ICT 100 influencers list 2019 and 2020">
              <a:extLst>
                <a:ext uri="{FF2B5EF4-FFF2-40B4-BE49-F238E27FC236}">
                  <a16:creationId xmlns:a16="http://schemas.microsoft.com/office/drawing/2014/main" id="{2C57C6C8-E1D2-9FD1-E052-92A606BF9C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4769"/>
            <a:stretch>
              <a:fillRect/>
            </a:stretch>
          </p:blipFill>
          <p:spPr bwMode="auto">
            <a:xfrm>
              <a:off x="7396849" y="2443840"/>
              <a:ext cx="1553783" cy="8581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0" name="TextBox 32">
              <a:extLst>
                <a:ext uri="{FF2B5EF4-FFF2-40B4-BE49-F238E27FC236}">
                  <a16:creationId xmlns:a16="http://schemas.microsoft.com/office/drawing/2014/main" id="{5FAFB7BE-324C-668D-6924-EB097D8BB88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95322" y="3794128"/>
              <a:ext cx="2076244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Gill Sans MT" panose="020B0502020104020203" pitchFamily="34" charset="7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Gill Sans MT" panose="020B0502020104020203" pitchFamily="34" charset="7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Gill Sans MT" panose="020B0502020104020203" pitchFamily="34" charset="7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Gill Sans MT" panose="020B0502020104020203" pitchFamily="34" charset="7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Gill Sans MT" panose="020B0502020104020203" pitchFamily="34" charset="77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ill Sans MT" panose="020B0502020104020203" pitchFamily="34" charset="77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ill Sans MT" panose="020B0502020104020203" pitchFamily="34" charset="77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ill Sans MT" panose="020B0502020104020203" pitchFamily="34" charset="77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ill Sans MT" panose="020B0502020104020203" pitchFamily="34" charset="77"/>
                </a:defRPr>
              </a:lvl9pPr>
            </a:lstStyle>
            <a:p>
              <a:pPr algn="ctr" eaLnBrk="1" hangingPunct="1"/>
              <a:r>
                <a:rPr lang="en-US" altLang="en-US" b="1">
                  <a:solidFill>
                    <a:schemeClr val="bg1"/>
                  </a:solidFill>
                </a:rPr>
                <a:t>2019 - 2022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978547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Logo&#10;&#10;Description automatically generated">
            <a:extLst>
              <a:ext uri="{FF2B5EF4-FFF2-40B4-BE49-F238E27FC236}">
                <a16:creationId xmlns:a16="http://schemas.microsoft.com/office/drawing/2014/main" id="{0DF48A09-564E-EC51-4C76-4B48D9949A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1225" y="6375400"/>
            <a:ext cx="249238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D787A3F8-4049-7E5C-0E7F-8DBB8A0CED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69100" y="6359525"/>
            <a:ext cx="28067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9pPr>
          </a:lstStyle>
          <a:p>
            <a:pPr eaLnBrk="1" hangingPunct="1"/>
            <a:r>
              <a:rPr lang="en-US" altLang="en-US" sz="1400"/>
              <a:t>https://www.linkedin.com/in/maaret/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0E19F4F-D6FD-D730-93C4-3400339FF2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8750" y="6389688"/>
            <a:ext cx="2603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6">
            <a:extLst>
              <a:ext uri="{FF2B5EF4-FFF2-40B4-BE49-F238E27FC236}">
                <a16:creationId xmlns:a16="http://schemas.microsoft.com/office/drawing/2014/main" id="{FC367FF0-1AEB-16E9-8BEA-FAEDD752D8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77450" y="6346825"/>
            <a:ext cx="191293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9pPr>
          </a:lstStyle>
          <a:p>
            <a:pPr eaLnBrk="1" hangingPunct="1"/>
            <a:r>
              <a:rPr lang="en-US" altLang="en-US" sz="1400"/>
              <a:t>@maaretp@mas.to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374586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A4DD18F9-3277-C6BB-7CB0-242ED1A51A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1225" y="6375400"/>
            <a:ext cx="249238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CADE866-A415-4733-B5D9-3D0FFAD3B0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69100" y="6359525"/>
            <a:ext cx="28067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9pPr>
          </a:lstStyle>
          <a:p>
            <a:pPr eaLnBrk="1" hangingPunct="1"/>
            <a:r>
              <a:rPr lang="en-US" altLang="en-US" sz="1400"/>
              <a:t>https://www.linkedin.com/in/maaret/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1025167F-8D4C-2F91-C541-DC7CA56A4E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8750" y="6389688"/>
            <a:ext cx="2603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DCDAE16-908E-74DE-D56B-F00D097999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77450" y="6346825"/>
            <a:ext cx="191293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9pPr>
          </a:lstStyle>
          <a:p>
            <a:pPr eaLnBrk="1" hangingPunct="1"/>
            <a:r>
              <a:rPr lang="en-US" altLang="en-US" sz="1400"/>
              <a:t>@maaretp@mas.to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08126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Logo&#10;&#10;Description automatically generated">
            <a:extLst>
              <a:ext uri="{FF2B5EF4-FFF2-40B4-BE49-F238E27FC236}">
                <a16:creationId xmlns:a16="http://schemas.microsoft.com/office/drawing/2014/main" id="{2900428B-0502-2010-85F2-B9424AECE6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1225" y="6375400"/>
            <a:ext cx="249238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4">
            <a:extLst>
              <a:ext uri="{FF2B5EF4-FFF2-40B4-BE49-F238E27FC236}">
                <a16:creationId xmlns:a16="http://schemas.microsoft.com/office/drawing/2014/main" id="{504B5331-5983-3EA0-2F4D-D3963AA6B4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69100" y="6359525"/>
            <a:ext cx="28067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9pPr>
          </a:lstStyle>
          <a:p>
            <a:pPr eaLnBrk="1" hangingPunct="1"/>
            <a:r>
              <a:rPr lang="en-US" altLang="en-US" sz="1400"/>
              <a:t>https://www.linkedin.com/in/maaret/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C8480B4A-C202-5A2E-13CB-399DFF431E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8750" y="6389688"/>
            <a:ext cx="2603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6">
            <a:extLst>
              <a:ext uri="{FF2B5EF4-FFF2-40B4-BE49-F238E27FC236}">
                <a16:creationId xmlns:a16="http://schemas.microsoft.com/office/drawing/2014/main" id="{F6DBC257-7EBF-6DBA-42DC-8EA634265E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77450" y="6346825"/>
            <a:ext cx="191293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9pPr>
          </a:lstStyle>
          <a:p>
            <a:pPr eaLnBrk="1" hangingPunct="1"/>
            <a:r>
              <a:rPr lang="en-US" altLang="en-US" sz="1400"/>
              <a:t>@maaretp@mas.to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095461" cy="4351338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2"/>
          <p:cNvSpPr>
            <a:spLocks noGrp="1"/>
          </p:cNvSpPr>
          <p:nvPr>
            <p:ph idx="10"/>
          </p:nvPr>
        </p:nvSpPr>
        <p:spPr>
          <a:xfrm>
            <a:off x="6096001" y="1828329"/>
            <a:ext cx="5201084" cy="4351338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47189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Logo&#10;&#10;Description automatically generated">
            <a:extLst>
              <a:ext uri="{FF2B5EF4-FFF2-40B4-BE49-F238E27FC236}">
                <a16:creationId xmlns:a16="http://schemas.microsoft.com/office/drawing/2014/main" id="{513A45DF-02CA-5741-188F-7E0DAF735E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1225" y="6375400"/>
            <a:ext cx="249238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4">
            <a:extLst>
              <a:ext uri="{FF2B5EF4-FFF2-40B4-BE49-F238E27FC236}">
                <a16:creationId xmlns:a16="http://schemas.microsoft.com/office/drawing/2014/main" id="{442E998C-5E7C-DF29-8672-CE9E69EF45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69100" y="6359525"/>
            <a:ext cx="28067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9pPr>
          </a:lstStyle>
          <a:p>
            <a:pPr eaLnBrk="1" hangingPunct="1"/>
            <a:r>
              <a:rPr lang="en-US" altLang="en-US" sz="1400"/>
              <a:t>https://www.linkedin.com/in/maaret/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F5BCCE5F-5FFA-DD8C-3BEF-98A4F24711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8750" y="6389688"/>
            <a:ext cx="2603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6">
            <a:extLst>
              <a:ext uri="{FF2B5EF4-FFF2-40B4-BE49-F238E27FC236}">
                <a16:creationId xmlns:a16="http://schemas.microsoft.com/office/drawing/2014/main" id="{F262958B-0560-1042-4681-ACDABFC886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77450" y="6346825"/>
            <a:ext cx="191293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9pPr>
          </a:lstStyle>
          <a:p>
            <a:pPr eaLnBrk="1" hangingPunct="1"/>
            <a:r>
              <a:rPr lang="en-US" altLang="en-US" sz="1400"/>
              <a:t>@maaretp@mas.to</a:t>
            </a:r>
          </a:p>
        </p:txBody>
      </p:sp>
    </p:spTree>
    <p:extLst>
      <p:ext uri="{BB962C8B-B14F-4D97-AF65-F5344CB8AC3E}">
        <p14:creationId xmlns:p14="http://schemas.microsoft.com/office/powerpoint/2010/main" val="39559025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Pink smoke on a black background&#10;&#10;Description automatically generated">
            <a:extLst>
              <a:ext uri="{FF2B5EF4-FFF2-40B4-BE49-F238E27FC236}">
                <a16:creationId xmlns:a16="http://schemas.microsoft.com/office/drawing/2014/main" id="{2CDE26D6-DBB0-5DA1-3ABE-A490DE1F5F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-515937" y="515937"/>
            <a:ext cx="6858000" cy="582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4" descr="A pink smoke on a black background&#10;&#10;Description automatically generated">
            <a:extLst>
              <a:ext uri="{FF2B5EF4-FFF2-40B4-BE49-F238E27FC236}">
                <a16:creationId xmlns:a16="http://schemas.microsoft.com/office/drawing/2014/main" id="{639F8EDC-C7F8-AC9D-0727-CC25C4B82D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4419600" y="990600"/>
            <a:ext cx="7772400" cy="582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5" descr="Logo&#10;&#10;Description automatically generated">
            <a:extLst>
              <a:ext uri="{FF2B5EF4-FFF2-40B4-BE49-F238E27FC236}">
                <a16:creationId xmlns:a16="http://schemas.microsoft.com/office/drawing/2014/main" id="{DD561264-CB62-DB40-3B53-0A09B9C8A5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1225" y="6375400"/>
            <a:ext cx="249238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6">
            <a:extLst>
              <a:ext uri="{FF2B5EF4-FFF2-40B4-BE49-F238E27FC236}">
                <a16:creationId xmlns:a16="http://schemas.microsoft.com/office/drawing/2014/main" id="{A3C429EF-000B-06D3-08BE-1893A0B492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69100" y="6359525"/>
            <a:ext cx="28067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9pPr>
          </a:lstStyle>
          <a:p>
            <a:pPr eaLnBrk="1" hangingPunct="1"/>
            <a:r>
              <a:rPr lang="en-US" altLang="en-US" sz="1400"/>
              <a:t>https://www.linkedin.com/in/maaret/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1DF9EF43-AFB7-0EFA-B80F-A4E9AA1D4F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8750" y="6389688"/>
            <a:ext cx="2603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9">
            <a:extLst>
              <a:ext uri="{FF2B5EF4-FFF2-40B4-BE49-F238E27FC236}">
                <a16:creationId xmlns:a16="http://schemas.microsoft.com/office/drawing/2014/main" id="{2690EEF3-1AC9-602B-A184-CDD7E037F3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77450" y="6346825"/>
            <a:ext cx="191293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9pPr>
          </a:lstStyle>
          <a:p>
            <a:pPr eaLnBrk="1" hangingPunct="1"/>
            <a:r>
              <a:rPr lang="en-US" altLang="en-US" sz="1400"/>
              <a:t>@maaretp@mas.to</a:t>
            </a:r>
          </a:p>
        </p:txBody>
      </p:sp>
    </p:spTree>
    <p:extLst>
      <p:ext uri="{BB962C8B-B14F-4D97-AF65-F5344CB8AC3E}">
        <p14:creationId xmlns:p14="http://schemas.microsoft.com/office/powerpoint/2010/main" val="11833890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A pink smoke on a black background&#10;&#10;Description automatically generated">
            <a:extLst>
              <a:ext uri="{FF2B5EF4-FFF2-40B4-BE49-F238E27FC236}">
                <a16:creationId xmlns:a16="http://schemas.microsoft.com/office/drawing/2014/main" id="{C0DB78EB-EF18-F4C7-80BE-BD2C86F201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3689350" y="-1644650"/>
            <a:ext cx="4813300" cy="1219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4" descr="Logo&#10;&#10;Description automatically generated">
            <a:extLst>
              <a:ext uri="{FF2B5EF4-FFF2-40B4-BE49-F238E27FC236}">
                <a16:creationId xmlns:a16="http://schemas.microsoft.com/office/drawing/2014/main" id="{5EBA7533-FD3C-468B-DD1F-E13CA9280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1225" y="6375400"/>
            <a:ext cx="249238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5">
            <a:extLst>
              <a:ext uri="{FF2B5EF4-FFF2-40B4-BE49-F238E27FC236}">
                <a16:creationId xmlns:a16="http://schemas.microsoft.com/office/drawing/2014/main" id="{2F13F668-5E83-4957-27C1-9B63C9429B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69100" y="6359525"/>
            <a:ext cx="28067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9pPr>
          </a:lstStyle>
          <a:p>
            <a:pPr eaLnBrk="1" hangingPunct="1"/>
            <a:r>
              <a:rPr lang="en-US" altLang="en-US" sz="1400"/>
              <a:t>https://www.linkedin.com/in/maaret/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E5029D6D-FE91-6E95-0D0D-D6354F616C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8750" y="6389688"/>
            <a:ext cx="2603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42F6CE78-7528-758C-4A38-8E688F554A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77450" y="6346825"/>
            <a:ext cx="191293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9pPr>
          </a:lstStyle>
          <a:p>
            <a:pPr eaLnBrk="1" hangingPunct="1"/>
            <a:r>
              <a:rPr lang="en-US" altLang="en-US" sz="1400"/>
              <a:t>@maaretp@mas.to</a:t>
            </a:r>
          </a:p>
        </p:txBody>
      </p:sp>
    </p:spTree>
    <p:extLst>
      <p:ext uri="{BB962C8B-B14F-4D97-AF65-F5344CB8AC3E}">
        <p14:creationId xmlns:p14="http://schemas.microsoft.com/office/powerpoint/2010/main" val="24633609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A pink smoke on a black background&#10;&#10;Description automatically generated">
            <a:extLst>
              <a:ext uri="{FF2B5EF4-FFF2-40B4-BE49-F238E27FC236}">
                <a16:creationId xmlns:a16="http://schemas.microsoft.com/office/drawing/2014/main" id="{A4172E8F-CB16-481C-1EC8-FA3BA21977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69400" cy="687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4" descr="Logo&#10;&#10;Description automatically generated">
            <a:extLst>
              <a:ext uri="{FF2B5EF4-FFF2-40B4-BE49-F238E27FC236}">
                <a16:creationId xmlns:a16="http://schemas.microsoft.com/office/drawing/2014/main" id="{907C2FB8-5481-CADD-883A-CEEBE80341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1225" y="6375400"/>
            <a:ext cx="249238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5">
            <a:extLst>
              <a:ext uri="{FF2B5EF4-FFF2-40B4-BE49-F238E27FC236}">
                <a16:creationId xmlns:a16="http://schemas.microsoft.com/office/drawing/2014/main" id="{7C7F085B-E9FC-586C-515B-6FA27F1119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69100" y="6359525"/>
            <a:ext cx="28067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9pPr>
          </a:lstStyle>
          <a:p>
            <a:pPr eaLnBrk="1" hangingPunct="1"/>
            <a:r>
              <a:rPr lang="en-US" altLang="en-US" sz="1400"/>
              <a:t>https://www.linkedin.com/in/maaret/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19B719AC-0BB3-D9E5-6656-18A20EBB17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8750" y="6389688"/>
            <a:ext cx="2603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8F5E56DB-D619-995D-6BF1-59E5CEFF23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77450" y="6346825"/>
            <a:ext cx="191293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9pPr>
          </a:lstStyle>
          <a:p>
            <a:pPr eaLnBrk="1" hangingPunct="1"/>
            <a:r>
              <a:rPr lang="en-US" altLang="en-US" sz="1400"/>
              <a:t>@maaretp@mas.to</a:t>
            </a:r>
          </a:p>
        </p:txBody>
      </p:sp>
    </p:spTree>
    <p:extLst>
      <p:ext uri="{BB962C8B-B14F-4D97-AF65-F5344CB8AC3E}">
        <p14:creationId xmlns:p14="http://schemas.microsoft.com/office/powerpoint/2010/main" val="38145368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Pink smoke on a black background&#10;&#10;Description automatically generated">
            <a:extLst>
              <a:ext uri="{FF2B5EF4-FFF2-40B4-BE49-F238E27FC236}">
                <a16:creationId xmlns:a16="http://schemas.microsoft.com/office/drawing/2014/main" id="{4B9A175D-9707-7D05-D340-4277FB7EF3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582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4" descr="Logo&#10;&#10;Description automatically generated">
            <a:extLst>
              <a:ext uri="{FF2B5EF4-FFF2-40B4-BE49-F238E27FC236}">
                <a16:creationId xmlns:a16="http://schemas.microsoft.com/office/drawing/2014/main" id="{19C5100D-DC87-6C57-BE83-5FD4E4FA26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1225" y="6375400"/>
            <a:ext cx="249238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5">
            <a:extLst>
              <a:ext uri="{FF2B5EF4-FFF2-40B4-BE49-F238E27FC236}">
                <a16:creationId xmlns:a16="http://schemas.microsoft.com/office/drawing/2014/main" id="{89D20692-5C27-B1CE-17FC-FA8DD05401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69100" y="6359525"/>
            <a:ext cx="28067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9pPr>
          </a:lstStyle>
          <a:p>
            <a:pPr eaLnBrk="1" hangingPunct="1"/>
            <a:r>
              <a:rPr lang="en-US" altLang="en-US" sz="1400"/>
              <a:t>https://www.linkedin.com/in/maaret/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E0D09E29-8D76-55CD-21C8-C9065665D1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8750" y="6389688"/>
            <a:ext cx="2603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57AC76AA-18D7-57EE-8C05-EDEF17E07B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77450" y="6346825"/>
            <a:ext cx="191293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9pPr>
          </a:lstStyle>
          <a:p>
            <a:pPr eaLnBrk="1" hangingPunct="1"/>
            <a:r>
              <a:rPr lang="en-US" altLang="en-US" sz="1400"/>
              <a:t>@maaretp@mas.to</a:t>
            </a:r>
          </a:p>
        </p:txBody>
      </p:sp>
    </p:spTree>
    <p:extLst>
      <p:ext uri="{BB962C8B-B14F-4D97-AF65-F5344CB8AC3E}">
        <p14:creationId xmlns:p14="http://schemas.microsoft.com/office/powerpoint/2010/main" val="23031515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463C6B90-97BE-46FC-C9C6-47AC2BF2FA0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E5EED4A3-85FD-991B-4BC0-28180D9DF49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TextBox 7">
            <a:extLst>
              <a:ext uri="{FF2B5EF4-FFF2-40B4-BE49-F238E27FC236}">
                <a16:creationId xmlns:a16="http://schemas.microsoft.com/office/drawing/2014/main" id="{36A25A3D-CF46-0D93-E475-DBA9315E8B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92800" y="6642100"/>
            <a:ext cx="433388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9pPr>
          </a:lstStyle>
          <a:p>
            <a:pPr eaLnBrk="1" hangingPunct="1"/>
            <a:r>
              <a:rPr lang="en-US" altLang="en-US" sz="10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Internal</a:t>
            </a: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ill Sans MT" panose="020B0502020104020203" pitchFamily="34" charset="77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ill Sans MT" panose="020B0502020104020203" pitchFamily="34" charset="77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ill Sans MT" panose="020B0502020104020203" pitchFamily="34" charset="77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ill Sans MT" panose="020B0502020104020203" pitchFamily="34" charset="77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ill Sans MT" panose="020B0502020104020203" pitchFamily="34" charset="77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ill Sans MT" panose="020B0502020104020203" pitchFamily="34" charset="77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ill Sans MT" panose="020B0502020104020203" pitchFamily="34" charset="77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ill Sans MT" panose="020B0502020104020203" pitchFamily="34" charset="77"/>
        </a:defRPr>
      </a:lvl9pPr>
    </p:titleStyle>
    <p:bodyStyle>
      <a:lvl1pPr marL="228600" indent="-228600" algn="l" rtl="0" eaLnBrk="1" fontAlgn="base" hangingPunct="1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5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itle 1">
            <a:extLst>
              <a:ext uri="{FF2B5EF4-FFF2-40B4-BE49-F238E27FC236}">
                <a16:creationId xmlns:a16="http://schemas.microsoft.com/office/drawing/2014/main" id="{7FF357AB-F218-1DB6-DD82-5CE09A0FA678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2755900" y="1828800"/>
            <a:ext cx="9144000" cy="2387600"/>
          </a:xfrm>
        </p:spPr>
        <p:txBody>
          <a:bodyPr/>
          <a:lstStyle/>
          <a:p>
            <a:r>
              <a:rPr lang="en-US" altLang="en-US" dirty="0"/>
              <a:t>Exploring Pipelines</a:t>
            </a:r>
          </a:p>
        </p:txBody>
      </p:sp>
      <p:sp>
        <p:nvSpPr>
          <p:cNvPr id="14338" name="Subtitle 2">
            <a:extLst>
              <a:ext uri="{FF2B5EF4-FFF2-40B4-BE49-F238E27FC236}">
                <a16:creationId xmlns:a16="http://schemas.microsoft.com/office/drawing/2014/main" id="{1F064E32-FA5D-1AA8-33FA-2EF0DCC241ED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2755900" y="4308475"/>
            <a:ext cx="9144000" cy="1655763"/>
          </a:xfrm>
        </p:spPr>
        <p:txBody>
          <a:bodyPr/>
          <a:lstStyle/>
          <a:p>
            <a:r>
              <a:rPr lang="en-US" altLang="en-US" dirty="0"/>
              <a:t>Maaret Pyhäjärvi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D28B118-5220-4C0C-B333-E3E01FDA290B}"/>
              </a:ext>
            </a:extLst>
          </p:cNvPr>
          <p:cNvSpPr txBox="1"/>
          <p:nvPr/>
        </p:nvSpPr>
        <p:spPr>
          <a:xfrm>
            <a:off x="2219298" y="2228671"/>
            <a:ext cx="775340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latin typeface="KG No Matter What" panose="02000507000000020003" pitchFamily="2" charset="0"/>
              </a:rPr>
              <a:t>Pipelines</a:t>
            </a:r>
            <a:br>
              <a:rPr lang="en-US" sz="7200" dirty="0">
                <a:latin typeface="KG No Matter What" panose="02000507000000020003" pitchFamily="2" charset="0"/>
              </a:rPr>
            </a:br>
            <a:r>
              <a:rPr lang="en-US" sz="4800" dirty="0">
                <a:latin typeface="+mj-lt"/>
              </a:rPr>
              <a:t>Connecting pieces of automation with automation</a:t>
            </a:r>
            <a:endParaRPr lang="en-US" sz="7200" dirty="0">
              <a:solidFill>
                <a:schemeClr val="accent2"/>
              </a:solidFill>
              <a:latin typeface="KG No Matter What" panose="0200050700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75153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28C43EE-B688-43BE-98A9-A6C5D5721938}"/>
              </a:ext>
            </a:extLst>
          </p:cNvPr>
          <p:cNvSpPr txBox="1"/>
          <p:nvPr/>
        </p:nvSpPr>
        <p:spPr>
          <a:xfrm>
            <a:off x="2335530" y="920621"/>
            <a:ext cx="6775766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Single line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sz="3200" dirty="0">
                <a:sym typeface="Wingdings" panose="05000000000000000000" pitchFamily="2" charset="2"/>
              </a:rPr>
              <a:t>See it fail 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sz="3200" dirty="0"/>
              <a:t>First test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sz="3200" dirty="0"/>
              <a:t>Same test but variables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sz="3200" dirty="0"/>
              <a:t>Same test but templates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sz="3200" dirty="0">
                <a:solidFill>
                  <a:srgbClr val="FF0000"/>
                </a:solidFill>
              </a:rPr>
              <a:t>Failing test with a bug 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sz="3200" dirty="0"/>
              <a:t>Spec to tests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sz="3200" dirty="0"/>
              <a:t>Guess the values that are likely to fail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sz="3200" dirty="0"/>
              <a:t>Multiple browsers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sz="3200" dirty="0">
                <a:solidFill>
                  <a:schemeClr val="accent4"/>
                </a:solidFill>
              </a:rPr>
              <a:t>Runs in CI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4B035B4-4B51-46D0-930B-A0104F2C1231}"/>
              </a:ext>
            </a:extLst>
          </p:cNvPr>
          <p:cNvSpPr/>
          <p:nvPr/>
        </p:nvSpPr>
        <p:spPr>
          <a:xfrm>
            <a:off x="3318418" y="193904"/>
            <a:ext cx="599394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latin typeface="KG No Matter What" panose="02000507000000020003" pitchFamily="2" charset="0"/>
              </a:rPr>
              <a:t>Exploring All The Way… 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3531681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0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4F2BA0D-59D9-BF1B-70C6-A201AE8E875B}"/>
              </a:ext>
            </a:extLst>
          </p:cNvPr>
          <p:cNvSpPr/>
          <p:nvPr/>
        </p:nvSpPr>
        <p:spPr>
          <a:xfrm>
            <a:off x="8492359" y="6096000"/>
            <a:ext cx="3321269" cy="56809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42CAC44-1EB7-4069-B51F-867A01E514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4397"/>
          <a:stretch/>
        </p:blipFill>
        <p:spPr>
          <a:xfrm>
            <a:off x="1523999" y="849450"/>
            <a:ext cx="9144001" cy="581464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28F97A5-C3B5-4484-8B00-A683109AF1A2}"/>
              </a:ext>
            </a:extLst>
          </p:cNvPr>
          <p:cNvSpPr/>
          <p:nvPr/>
        </p:nvSpPr>
        <p:spPr>
          <a:xfrm>
            <a:off x="3741328" y="193904"/>
            <a:ext cx="522290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latin typeface="KG No Matter What" panose="02000507000000020003" pitchFamily="2" charset="0"/>
              </a:rPr>
              <a:t>From a Piece of Code… 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2231676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28F97A5-C3B5-4484-8B00-A683109AF1A2}"/>
              </a:ext>
            </a:extLst>
          </p:cNvPr>
          <p:cNvSpPr/>
          <p:nvPr/>
        </p:nvSpPr>
        <p:spPr>
          <a:xfrm>
            <a:off x="3741327" y="193904"/>
            <a:ext cx="512993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latin typeface="KG No Matter What" panose="02000507000000020003" pitchFamily="2" charset="0"/>
              </a:rPr>
              <a:t>To Code in Pipeline(s)</a:t>
            </a:r>
            <a:endParaRPr lang="en-US" sz="4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0E494C5-241F-472E-8CBE-22B5FD27A8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341039"/>
            <a:ext cx="9144000" cy="4480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6488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A50D723-83AB-48A8-AED8-11691D496449}"/>
              </a:ext>
            </a:extLst>
          </p:cNvPr>
          <p:cNvSpPr txBox="1"/>
          <p:nvPr/>
        </p:nvSpPr>
        <p:spPr>
          <a:xfrm>
            <a:off x="2219298" y="1059899"/>
            <a:ext cx="7753405" cy="5139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latin typeface="KG No Matter What" panose="02000507000000020003" pitchFamily="2" charset="0"/>
              </a:rPr>
              <a:t>Connecting Automation with Automation</a:t>
            </a:r>
          </a:p>
          <a:p>
            <a:pPr marL="571500" indent="-571500" algn="ctr">
              <a:buAutoNum type="romanUcPeriod"/>
            </a:pPr>
            <a:r>
              <a:rPr lang="en-US" sz="2800" dirty="0">
                <a:solidFill>
                  <a:schemeClr val="accent2"/>
                </a:solidFill>
                <a:latin typeface="+mj-lt"/>
              </a:rPr>
              <a:t>On Schedule | On Trigger | On Demand</a:t>
            </a:r>
            <a:br>
              <a:rPr lang="en-US" sz="2800" dirty="0">
                <a:solidFill>
                  <a:schemeClr val="accent2"/>
                </a:solidFill>
                <a:latin typeface="+mj-lt"/>
              </a:rPr>
            </a:br>
            <a:r>
              <a:rPr lang="en-US" sz="2800" dirty="0">
                <a:solidFill>
                  <a:schemeClr val="accent2"/>
                </a:solidFill>
                <a:latin typeface="+mj-lt"/>
              </a:rPr>
              <a:t>II. Upstream | Downstream</a:t>
            </a:r>
            <a:br>
              <a:rPr lang="en-US" sz="2800" dirty="0">
                <a:solidFill>
                  <a:schemeClr val="accent2"/>
                </a:solidFill>
                <a:latin typeface="+mj-lt"/>
              </a:rPr>
            </a:br>
            <a:r>
              <a:rPr lang="en-US" sz="2800" dirty="0">
                <a:solidFill>
                  <a:schemeClr val="accent2"/>
                </a:solidFill>
                <a:latin typeface="+mj-lt"/>
              </a:rPr>
              <a:t>III. Visualize!</a:t>
            </a:r>
            <a:br>
              <a:rPr lang="en-US" sz="2800" dirty="0">
                <a:solidFill>
                  <a:schemeClr val="accent2"/>
                </a:solidFill>
                <a:latin typeface="+mj-lt"/>
              </a:rPr>
            </a:br>
            <a:r>
              <a:rPr lang="en-US" sz="2800" dirty="0">
                <a:solidFill>
                  <a:schemeClr val="accent2"/>
                </a:solidFill>
                <a:latin typeface="+mj-lt"/>
              </a:rPr>
              <a:t>IV. Repeatability. </a:t>
            </a:r>
          </a:p>
        </p:txBody>
      </p:sp>
    </p:spTree>
    <p:extLst>
      <p:ext uri="{BB962C8B-B14F-4D97-AF65-F5344CB8AC3E}">
        <p14:creationId xmlns:p14="http://schemas.microsoft.com/office/powerpoint/2010/main" val="25323022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0CBC4725-501E-4443-834C-F3EBB3D513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7" t="10500" r="3555"/>
          <a:stretch/>
        </p:blipFill>
        <p:spPr>
          <a:xfrm rot="20746826">
            <a:off x="2615569" y="431059"/>
            <a:ext cx="4207230" cy="55922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52EEEB6-1961-415D-B1DE-AB54CD2D2BF5}"/>
              </a:ext>
            </a:extLst>
          </p:cNvPr>
          <p:cNvSpPr txBox="1"/>
          <p:nvPr/>
        </p:nvSpPr>
        <p:spPr>
          <a:xfrm>
            <a:off x="6770371" y="674371"/>
            <a:ext cx="352320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Created by Emily Bache </a:t>
            </a:r>
          </a:p>
          <a:p>
            <a:endParaRPr lang="en-US" sz="2000" dirty="0"/>
          </a:p>
          <a:p>
            <a:r>
              <a:rPr lang="en-US" sz="2000" dirty="0"/>
              <a:t>Based on work by Abby Bangser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23EBCE9-C7C0-40D5-9A0E-DEEEA54ED7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189" y="1837929"/>
            <a:ext cx="2987119" cy="215427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 descr="Text, letter&#10;&#10;Description automatically generated">
            <a:extLst>
              <a:ext uri="{FF2B5EF4-FFF2-40B4-BE49-F238E27FC236}">
                <a16:creationId xmlns:a16="http://schemas.microsoft.com/office/drawing/2014/main" id="{AA3E6ACE-34F2-4BF7-8BCF-D07EF36F31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189" y="3992207"/>
            <a:ext cx="2987119" cy="211124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4004740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A50D723-83AB-48A8-AED8-11691D496449}"/>
              </a:ext>
            </a:extLst>
          </p:cNvPr>
          <p:cNvSpPr txBox="1"/>
          <p:nvPr/>
        </p:nvSpPr>
        <p:spPr>
          <a:xfrm>
            <a:off x="2219298" y="1379939"/>
            <a:ext cx="7753405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latin typeface="KG No Matter What" panose="02000507000000020003" pitchFamily="2" charset="0"/>
              </a:rPr>
              <a:t>Experiences </a:t>
            </a:r>
          </a:p>
          <a:p>
            <a:pPr algn="ctr"/>
            <a:r>
              <a:rPr lang="en-US" sz="4000" dirty="0">
                <a:solidFill>
                  <a:schemeClr val="accent3"/>
                </a:solidFill>
                <a:latin typeface="+mj-lt"/>
              </a:rPr>
              <a:t>Daily releases without test automation.</a:t>
            </a:r>
          </a:p>
          <a:p>
            <a:pPr algn="ctr"/>
            <a:r>
              <a:rPr lang="en-US" sz="4000" dirty="0">
                <a:solidFill>
                  <a:schemeClr val="accent3"/>
                </a:solidFill>
                <a:latin typeface="+mj-lt"/>
              </a:rPr>
              <a:t>Full code pipelines.</a:t>
            </a:r>
          </a:p>
          <a:p>
            <a:pPr algn="ctr"/>
            <a:r>
              <a:rPr lang="en-US" sz="4000" dirty="0">
                <a:solidFill>
                  <a:schemeClr val="accent3"/>
                </a:solidFill>
                <a:latin typeface="+mj-lt"/>
              </a:rPr>
              <a:t>Rebuilding through exploring.</a:t>
            </a:r>
          </a:p>
        </p:txBody>
      </p:sp>
    </p:spTree>
    <p:extLst>
      <p:ext uri="{BB962C8B-B14F-4D97-AF65-F5344CB8AC3E}">
        <p14:creationId xmlns:p14="http://schemas.microsoft.com/office/powerpoint/2010/main" val="11515252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0B07317-B59D-4E77-9AA2-7916661FAEA2}"/>
              </a:ext>
            </a:extLst>
          </p:cNvPr>
          <p:cNvSpPr/>
          <p:nvPr/>
        </p:nvSpPr>
        <p:spPr>
          <a:xfrm>
            <a:off x="1798320" y="1357759"/>
            <a:ext cx="842391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7200" dirty="0">
                <a:latin typeface="KG No Matter What" panose="02000507000000020003" pitchFamily="2" charset="0"/>
              </a:rPr>
              <a:t>Incremental, incomplete, learning</a:t>
            </a:r>
          </a:p>
          <a:p>
            <a:pPr algn="ctr"/>
            <a:endParaRPr lang="en-US" dirty="0">
              <a:latin typeface="Arial" panose="020B0604020202020204" pitchFamily="34" charset="0"/>
            </a:endParaRPr>
          </a:p>
          <a:p>
            <a:pPr algn="ctr"/>
            <a:r>
              <a:rPr lang="en-US" dirty="0">
                <a:latin typeface="Arial" panose="020B0604020202020204" pitchFamily="34" charset="0"/>
              </a:rPr>
              <a:t>Work towards flow of TA value - small streams become a significant pool over time. Moving for better continuously matter, not starting well or perfect.</a:t>
            </a:r>
          </a:p>
          <a:p>
            <a:pPr algn="ctr"/>
            <a:endParaRPr lang="en-US" dirty="0">
              <a:latin typeface="Arial" panose="020B0604020202020204" pitchFamily="34" charset="0"/>
            </a:endParaRPr>
          </a:p>
          <a:p>
            <a:pPr algn="ctr"/>
            <a:r>
              <a:rPr lang="en-US" dirty="0">
                <a:latin typeface="Arial" panose="020B0604020202020204" pitchFamily="34" charset="0"/>
              </a:rPr>
              <a:t>Something imperfect but executable is better than great ideas and aspirations. Refactor to reveal patterns.</a:t>
            </a:r>
            <a:endParaRPr lang="en-US" b="0" i="0" dirty="0"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552CA89-4497-4BE8-8571-EFEDDBACE604}"/>
              </a:ext>
            </a:extLst>
          </p:cNvPr>
          <p:cNvSpPr/>
          <p:nvPr/>
        </p:nvSpPr>
        <p:spPr>
          <a:xfrm>
            <a:off x="1546860" y="5734735"/>
            <a:ext cx="9144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accent3"/>
                </a:solidFill>
              </a:rPr>
              <a:t>https://visible-quality.blogspot.com/2021/02/in-search-of-test-automation-strategy.html</a:t>
            </a:r>
          </a:p>
        </p:txBody>
      </p:sp>
    </p:spTree>
    <p:extLst>
      <p:ext uri="{BB962C8B-B14F-4D97-AF65-F5344CB8AC3E}">
        <p14:creationId xmlns:p14="http://schemas.microsoft.com/office/powerpoint/2010/main" val="4955050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A50D723-83AB-48A8-AED8-11691D496449}"/>
              </a:ext>
            </a:extLst>
          </p:cNvPr>
          <p:cNvSpPr txBox="1"/>
          <p:nvPr/>
        </p:nvSpPr>
        <p:spPr>
          <a:xfrm>
            <a:off x="2127858" y="2237188"/>
            <a:ext cx="775340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latin typeface="KG No Matter What" panose="02000507000000020003" pitchFamily="2" charset="0"/>
              </a:rPr>
              <a:t>DevOps </a:t>
            </a:r>
          </a:p>
          <a:p>
            <a:pPr algn="ctr"/>
            <a:r>
              <a:rPr lang="en-US" sz="4000" dirty="0">
                <a:solidFill>
                  <a:schemeClr val="accent4"/>
                </a:solidFill>
                <a:latin typeface="+mj-lt"/>
              </a:rPr>
              <a:t>Turning more things into code.</a:t>
            </a:r>
            <a:endParaRPr lang="en-US" sz="9600" dirty="0">
              <a:solidFill>
                <a:schemeClr val="accent4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570066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328059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78DCECC-C2AA-4A17-B35B-4F46EE85D7F6}"/>
              </a:ext>
            </a:extLst>
          </p:cNvPr>
          <p:cNvSpPr txBox="1"/>
          <p:nvPr/>
        </p:nvSpPr>
        <p:spPr>
          <a:xfrm>
            <a:off x="2219298" y="1059899"/>
            <a:ext cx="77534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latin typeface="KG No Matter What" panose="02000507000000020003" pitchFamily="2" charset="0"/>
              </a:rPr>
              <a:t>Exploratory Testing</a:t>
            </a:r>
            <a:endParaRPr lang="en-US" sz="7200" dirty="0">
              <a:solidFill>
                <a:schemeClr val="accent2"/>
              </a:solidFill>
              <a:latin typeface="KG No Matter What" panose="02000507000000020003" pitchFamily="2" charset="0"/>
            </a:endParaRPr>
          </a:p>
        </p:txBody>
      </p:sp>
      <p:sp>
        <p:nvSpPr>
          <p:cNvPr id="5" name="Cloud 4">
            <a:extLst>
              <a:ext uri="{FF2B5EF4-FFF2-40B4-BE49-F238E27FC236}">
                <a16:creationId xmlns:a16="http://schemas.microsoft.com/office/drawing/2014/main" id="{3BACF1F7-9E08-466F-A491-77C16E90727F}"/>
              </a:ext>
            </a:extLst>
          </p:cNvPr>
          <p:cNvSpPr/>
          <p:nvPr/>
        </p:nvSpPr>
        <p:spPr>
          <a:xfrm>
            <a:off x="2586990" y="2643244"/>
            <a:ext cx="2983230" cy="1645920"/>
          </a:xfrm>
          <a:prstGeom prst="cloud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TEST DESIGN</a:t>
            </a:r>
          </a:p>
        </p:txBody>
      </p:sp>
      <p:sp>
        <p:nvSpPr>
          <p:cNvPr id="6" name="Cloud 5">
            <a:extLst>
              <a:ext uri="{FF2B5EF4-FFF2-40B4-BE49-F238E27FC236}">
                <a16:creationId xmlns:a16="http://schemas.microsoft.com/office/drawing/2014/main" id="{11FF676D-A117-4659-8373-49DD3492AE76}"/>
              </a:ext>
            </a:extLst>
          </p:cNvPr>
          <p:cNvSpPr/>
          <p:nvPr/>
        </p:nvSpPr>
        <p:spPr>
          <a:xfrm>
            <a:off x="6621780" y="2555614"/>
            <a:ext cx="2983230" cy="1645920"/>
          </a:xfrm>
          <a:prstGeom prst="cloud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TEST EXECUTION</a:t>
            </a:r>
          </a:p>
        </p:txBody>
      </p:sp>
      <p:sp>
        <p:nvSpPr>
          <p:cNvPr id="7" name="Arrow: Left-Right 6">
            <a:extLst>
              <a:ext uri="{FF2B5EF4-FFF2-40B4-BE49-F238E27FC236}">
                <a16:creationId xmlns:a16="http://schemas.microsoft.com/office/drawing/2014/main" id="{6C0B0199-B4B4-43F8-8434-79FE2E9006E0}"/>
              </a:ext>
            </a:extLst>
          </p:cNvPr>
          <p:cNvSpPr/>
          <p:nvPr/>
        </p:nvSpPr>
        <p:spPr>
          <a:xfrm>
            <a:off x="5570220" y="3120390"/>
            <a:ext cx="1051560" cy="662940"/>
          </a:xfrm>
          <a:prstGeom prst="left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6A3DC2-883A-4D5E-9861-485F4351B2AC}"/>
              </a:ext>
            </a:extLst>
          </p:cNvPr>
          <p:cNvSpPr txBox="1"/>
          <p:nvPr/>
        </p:nvSpPr>
        <p:spPr>
          <a:xfrm>
            <a:off x="5263076" y="3994250"/>
            <a:ext cx="16658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LEARNING</a:t>
            </a:r>
          </a:p>
          <a:p>
            <a:pPr algn="ctr"/>
            <a:r>
              <a:rPr lang="en-US" sz="2400" dirty="0"/>
              <a:t>AGENCY</a:t>
            </a:r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B02BFCA0-CC30-48CC-B3F8-5F8E61F409A0}"/>
              </a:ext>
            </a:extLst>
          </p:cNvPr>
          <p:cNvSpPr/>
          <p:nvPr/>
        </p:nvSpPr>
        <p:spPr>
          <a:xfrm>
            <a:off x="5793104" y="4949427"/>
            <a:ext cx="605791" cy="375645"/>
          </a:xfrm>
          <a:prstGeom prst="down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DDD031A-0E63-433F-9B84-31EA392B9B29}"/>
              </a:ext>
            </a:extLst>
          </p:cNvPr>
          <p:cNvSpPr txBox="1"/>
          <p:nvPr/>
        </p:nvSpPr>
        <p:spPr>
          <a:xfrm>
            <a:off x="4635115" y="5495390"/>
            <a:ext cx="29751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IMPACTFUL RESULTS</a:t>
            </a:r>
          </a:p>
        </p:txBody>
      </p:sp>
    </p:spTree>
    <p:extLst>
      <p:ext uri="{BB962C8B-B14F-4D97-AF65-F5344CB8AC3E}">
        <p14:creationId xmlns:p14="http://schemas.microsoft.com/office/powerpoint/2010/main" val="41482468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78DCECC-C2AA-4A17-B35B-4F46EE85D7F6}"/>
              </a:ext>
            </a:extLst>
          </p:cNvPr>
          <p:cNvSpPr txBox="1"/>
          <p:nvPr/>
        </p:nvSpPr>
        <p:spPr>
          <a:xfrm>
            <a:off x="2219298" y="1059899"/>
            <a:ext cx="77534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latin typeface="KG No Matter What" panose="02000507000000020003" pitchFamily="2" charset="0"/>
              </a:rPr>
              <a:t>Exploratory Testing</a:t>
            </a:r>
            <a:endParaRPr lang="en-US" sz="7200" dirty="0">
              <a:solidFill>
                <a:schemeClr val="accent2"/>
              </a:solidFill>
              <a:latin typeface="KG No Matter What" panose="02000507000000020003" pitchFamily="2" charset="0"/>
            </a:endParaRPr>
          </a:p>
        </p:txBody>
      </p:sp>
      <p:sp>
        <p:nvSpPr>
          <p:cNvPr id="5" name="Cloud 4">
            <a:extLst>
              <a:ext uri="{FF2B5EF4-FFF2-40B4-BE49-F238E27FC236}">
                <a16:creationId xmlns:a16="http://schemas.microsoft.com/office/drawing/2014/main" id="{3BACF1F7-9E08-466F-A491-77C16E90727F}"/>
              </a:ext>
            </a:extLst>
          </p:cNvPr>
          <p:cNvSpPr/>
          <p:nvPr/>
        </p:nvSpPr>
        <p:spPr>
          <a:xfrm>
            <a:off x="2586990" y="2643244"/>
            <a:ext cx="2983230" cy="1645920"/>
          </a:xfrm>
          <a:prstGeom prst="cloud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TEST DESIGN</a:t>
            </a:r>
          </a:p>
        </p:txBody>
      </p:sp>
      <p:sp>
        <p:nvSpPr>
          <p:cNvPr id="6" name="Cloud 5">
            <a:extLst>
              <a:ext uri="{FF2B5EF4-FFF2-40B4-BE49-F238E27FC236}">
                <a16:creationId xmlns:a16="http://schemas.microsoft.com/office/drawing/2014/main" id="{11FF676D-A117-4659-8373-49DD3492AE76}"/>
              </a:ext>
            </a:extLst>
          </p:cNvPr>
          <p:cNvSpPr/>
          <p:nvPr/>
        </p:nvSpPr>
        <p:spPr>
          <a:xfrm>
            <a:off x="6621780" y="2555614"/>
            <a:ext cx="2983230" cy="1645920"/>
          </a:xfrm>
          <a:prstGeom prst="cloud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TEST EXECUTION</a:t>
            </a:r>
          </a:p>
        </p:txBody>
      </p:sp>
      <p:sp>
        <p:nvSpPr>
          <p:cNvPr id="7" name="Arrow: Left-Right 6">
            <a:extLst>
              <a:ext uri="{FF2B5EF4-FFF2-40B4-BE49-F238E27FC236}">
                <a16:creationId xmlns:a16="http://schemas.microsoft.com/office/drawing/2014/main" id="{6C0B0199-B4B4-43F8-8434-79FE2E9006E0}"/>
              </a:ext>
            </a:extLst>
          </p:cNvPr>
          <p:cNvSpPr/>
          <p:nvPr/>
        </p:nvSpPr>
        <p:spPr>
          <a:xfrm>
            <a:off x="5570220" y="3120390"/>
            <a:ext cx="1051560" cy="662940"/>
          </a:xfrm>
          <a:prstGeom prst="left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Cloud 10">
            <a:extLst>
              <a:ext uri="{FF2B5EF4-FFF2-40B4-BE49-F238E27FC236}">
                <a16:creationId xmlns:a16="http://schemas.microsoft.com/office/drawing/2014/main" id="{FCA5EC89-3531-4D11-9417-830C0AD49110}"/>
              </a:ext>
            </a:extLst>
          </p:cNvPr>
          <p:cNvSpPr/>
          <p:nvPr/>
        </p:nvSpPr>
        <p:spPr>
          <a:xfrm>
            <a:off x="5638800" y="4496921"/>
            <a:ext cx="2205990" cy="1345826"/>
          </a:xfrm>
          <a:prstGeom prst="cloud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MANUAL</a:t>
            </a:r>
          </a:p>
        </p:txBody>
      </p:sp>
      <p:sp>
        <p:nvSpPr>
          <p:cNvPr id="12" name="Cloud 11">
            <a:extLst>
              <a:ext uri="{FF2B5EF4-FFF2-40B4-BE49-F238E27FC236}">
                <a16:creationId xmlns:a16="http://schemas.microsoft.com/office/drawing/2014/main" id="{526FA673-9DDB-4722-B9DB-E9FEEF8A78C4}"/>
              </a:ext>
            </a:extLst>
          </p:cNvPr>
          <p:cNvSpPr/>
          <p:nvPr/>
        </p:nvSpPr>
        <p:spPr>
          <a:xfrm>
            <a:off x="8359140" y="4452276"/>
            <a:ext cx="2205990" cy="1345826"/>
          </a:xfrm>
          <a:prstGeom prst="cloud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AUTOMATED</a:t>
            </a:r>
          </a:p>
        </p:txBody>
      </p:sp>
      <p:sp>
        <p:nvSpPr>
          <p:cNvPr id="13" name="Arrow: Left-Right 12">
            <a:extLst>
              <a:ext uri="{FF2B5EF4-FFF2-40B4-BE49-F238E27FC236}">
                <a16:creationId xmlns:a16="http://schemas.microsoft.com/office/drawing/2014/main" id="{AFA4D1E8-9026-42C7-83A5-40D1B2874F0E}"/>
              </a:ext>
            </a:extLst>
          </p:cNvPr>
          <p:cNvSpPr/>
          <p:nvPr/>
        </p:nvSpPr>
        <p:spPr>
          <a:xfrm>
            <a:off x="7830504" y="4965505"/>
            <a:ext cx="520065" cy="319369"/>
          </a:xfrm>
          <a:prstGeom prst="left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30894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78DCECC-C2AA-4A17-B35B-4F46EE85D7F6}"/>
              </a:ext>
            </a:extLst>
          </p:cNvPr>
          <p:cNvSpPr txBox="1"/>
          <p:nvPr/>
        </p:nvSpPr>
        <p:spPr>
          <a:xfrm>
            <a:off x="2219298" y="1059899"/>
            <a:ext cx="77534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latin typeface="KG No Matter What" panose="02000507000000020003" pitchFamily="2" charset="0"/>
              </a:rPr>
              <a:t>Exploratory Testing</a:t>
            </a:r>
            <a:endParaRPr lang="en-US" sz="7200" dirty="0">
              <a:solidFill>
                <a:schemeClr val="accent2"/>
              </a:solidFill>
              <a:latin typeface="KG No Matter What" panose="02000507000000020003" pitchFamily="2" charset="0"/>
            </a:endParaRPr>
          </a:p>
        </p:txBody>
      </p:sp>
      <p:sp>
        <p:nvSpPr>
          <p:cNvPr id="5" name="Cloud 4">
            <a:extLst>
              <a:ext uri="{FF2B5EF4-FFF2-40B4-BE49-F238E27FC236}">
                <a16:creationId xmlns:a16="http://schemas.microsoft.com/office/drawing/2014/main" id="{3BACF1F7-9E08-466F-A491-77C16E90727F}"/>
              </a:ext>
            </a:extLst>
          </p:cNvPr>
          <p:cNvSpPr/>
          <p:nvPr/>
        </p:nvSpPr>
        <p:spPr>
          <a:xfrm>
            <a:off x="2586990" y="2643244"/>
            <a:ext cx="2983230" cy="1645920"/>
          </a:xfrm>
          <a:prstGeom prst="cloud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TEST DESIGN</a:t>
            </a:r>
          </a:p>
        </p:txBody>
      </p:sp>
      <p:sp>
        <p:nvSpPr>
          <p:cNvPr id="6" name="Cloud 5">
            <a:extLst>
              <a:ext uri="{FF2B5EF4-FFF2-40B4-BE49-F238E27FC236}">
                <a16:creationId xmlns:a16="http://schemas.microsoft.com/office/drawing/2014/main" id="{11FF676D-A117-4659-8373-49DD3492AE76}"/>
              </a:ext>
            </a:extLst>
          </p:cNvPr>
          <p:cNvSpPr/>
          <p:nvPr/>
        </p:nvSpPr>
        <p:spPr>
          <a:xfrm>
            <a:off x="6621780" y="2555614"/>
            <a:ext cx="2983230" cy="1645920"/>
          </a:xfrm>
          <a:prstGeom prst="cloud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TEST EXECUTION</a:t>
            </a:r>
          </a:p>
        </p:txBody>
      </p:sp>
      <p:sp>
        <p:nvSpPr>
          <p:cNvPr id="7" name="Arrow: Left-Right 6">
            <a:extLst>
              <a:ext uri="{FF2B5EF4-FFF2-40B4-BE49-F238E27FC236}">
                <a16:creationId xmlns:a16="http://schemas.microsoft.com/office/drawing/2014/main" id="{6C0B0199-B4B4-43F8-8434-79FE2E9006E0}"/>
              </a:ext>
            </a:extLst>
          </p:cNvPr>
          <p:cNvSpPr/>
          <p:nvPr/>
        </p:nvSpPr>
        <p:spPr>
          <a:xfrm>
            <a:off x="5570220" y="3120390"/>
            <a:ext cx="1051560" cy="662940"/>
          </a:xfrm>
          <a:prstGeom prst="left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Cloud 10">
            <a:extLst>
              <a:ext uri="{FF2B5EF4-FFF2-40B4-BE49-F238E27FC236}">
                <a16:creationId xmlns:a16="http://schemas.microsoft.com/office/drawing/2014/main" id="{FCA5EC89-3531-4D11-9417-830C0AD49110}"/>
              </a:ext>
            </a:extLst>
          </p:cNvPr>
          <p:cNvSpPr/>
          <p:nvPr/>
        </p:nvSpPr>
        <p:spPr>
          <a:xfrm>
            <a:off x="1604010" y="4531211"/>
            <a:ext cx="2205990" cy="1345826"/>
          </a:xfrm>
          <a:prstGeom prst="cloud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MANUAL</a:t>
            </a:r>
          </a:p>
        </p:txBody>
      </p:sp>
      <p:sp>
        <p:nvSpPr>
          <p:cNvPr id="12" name="Cloud 11">
            <a:extLst>
              <a:ext uri="{FF2B5EF4-FFF2-40B4-BE49-F238E27FC236}">
                <a16:creationId xmlns:a16="http://schemas.microsoft.com/office/drawing/2014/main" id="{526FA673-9DDB-4722-B9DB-E9FEEF8A78C4}"/>
              </a:ext>
            </a:extLst>
          </p:cNvPr>
          <p:cNvSpPr/>
          <p:nvPr/>
        </p:nvSpPr>
        <p:spPr>
          <a:xfrm>
            <a:off x="4324350" y="4486566"/>
            <a:ext cx="2205990" cy="1345826"/>
          </a:xfrm>
          <a:prstGeom prst="cloud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AUTOMATED</a:t>
            </a:r>
          </a:p>
        </p:txBody>
      </p:sp>
      <p:sp>
        <p:nvSpPr>
          <p:cNvPr id="13" name="Arrow: Left-Right 12">
            <a:extLst>
              <a:ext uri="{FF2B5EF4-FFF2-40B4-BE49-F238E27FC236}">
                <a16:creationId xmlns:a16="http://schemas.microsoft.com/office/drawing/2014/main" id="{AFA4D1E8-9026-42C7-83A5-40D1B2874F0E}"/>
              </a:ext>
            </a:extLst>
          </p:cNvPr>
          <p:cNvSpPr/>
          <p:nvPr/>
        </p:nvSpPr>
        <p:spPr>
          <a:xfrm>
            <a:off x="3795714" y="4999795"/>
            <a:ext cx="520065" cy="319369"/>
          </a:xfrm>
          <a:prstGeom prst="left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98248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78DCECC-C2AA-4A17-B35B-4F46EE85D7F6}"/>
              </a:ext>
            </a:extLst>
          </p:cNvPr>
          <p:cNvSpPr txBox="1"/>
          <p:nvPr/>
        </p:nvSpPr>
        <p:spPr>
          <a:xfrm>
            <a:off x="2219298" y="1059899"/>
            <a:ext cx="77534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latin typeface="KG No Matter What" panose="02000507000000020003" pitchFamily="2" charset="0"/>
              </a:rPr>
              <a:t>Exploratory Testing</a:t>
            </a:r>
            <a:endParaRPr lang="en-US" sz="7200" dirty="0">
              <a:solidFill>
                <a:schemeClr val="accent2"/>
              </a:solidFill>
              <a:latin typeface="KG No Matter What" panose="02000507000000020003" pitchFamily="2" charset="0"/>
            </a:endParaRPr>
          </a:p>
        </p:txBody>
      </p:sp>
      <p:sp>
        <p:nvSpPr>
          <p:cNvPr id="5" name="Cloud 4">
            <a:extLst>
              <a:ext uri="{FF2B5EF4-FFF2-40B4-BE49-F238E27FC236}">
                <a16:creationId xmlns:a16="http://schemas.microsoft.com/office/drawing/2014/main" id="{3BACF1F7-9E08-466F-A491-77C16E90727F}"/>
              </a:ext>
            </a:extLst>
          </p:cNvPr>
          <p:cNvSpPr/>
          <p:nvPr/>
        </p:nvSpPr>
        <p:spPr>
          <a:xfrm>
            <a:off x="2586990" y="2643244"/>
            <a:ext cx="2983230" cy="1645920"/>
          </a:xfrm>
          <a:prstGeom prst="cloud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MANUAL</a:t>
            </a:r>
          </a:p>
        </p:txBody>
      </p:sp>
      <p:sp>
        <p:nvSpPr>
          <p:cNvPr id="6" name="Cloud 5">
            <a:extLst>
              <a:ext uri="{FF2B5EF4-FFF2-40B4-BE49-F238E27FC236}">
                <a16:creationId xmlns:a16="http://schemas.microsoft.com/office/drawing/2014/main" id="{11FF676D-A117-4659-8373-49DD3492AE76}"/>
              </a:ext>
            </a:extLst>
          </p:cNvPr>
          <p:cNvSpPr/>
          <p:nvPr/>
        </p:nvSpPr>
        <p:spPr>
          <a:xfrm>
            <a:off x="6621780" y="2555614"/>
            <a:ext cx="2983230" cy="1645920"/>
          </a:xfrm>
          <a:prstGeom prst="cloud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AUTOMATED</a:t>
            </a:r>
          </a:p>
        </p:txBody>
      </p:sp>
      <p:sp>
        <p:nvSpPr>
          <p:cNvPr id="7" name="Arrow: Left-Right 6">
            <a:extLst>
              <a:ext uri="{FF2B5EF4-FFF2-40B4-BE49-F238E27FC236}">
                <a16:creationId xmlns:a16="http://schemas.microsoft.com/office/drawing/2014/main" id="{6C0B0199-B4B4-43F8-8434-79FE2E9006E0}"/>
              </a:ext>
            </a:extLst>
          </p:cNvPr>
          <p:cNvSpPr/>
          <p:nvPr/>
        </p:nvSpPr>
        <p:spPr>
          <a:xfrm>
            <a:off x="5570220" y="3120390"/>
            <a:ext cx="1051560" cy="662940"/>
          </a:xfrm>
          <a:prstGeom prst="left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3C2756-DE67-48D1-926A-18D5BCE9391B}"/>
              </a:ext>
            </a:extLst>
          </p:cNvPr>
          <p:cNvSpPr txBox="1"/>
          <p:nvPr/>
        </p:nvSpPr>
        <p:spPr>
          <a:xfrm>
            <a:off x="5263076" y="3994250"/>
            <a:ext cx="16658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LEARNING</a:t>
            </a:r>
          </a:p>
          <a:p>
            <a:pPr algn="ctr"/>
            <a:r>
              <a:rPr lang="en-US" sz="2400" dirty="0"/>
              <a:t>AGENCY</a:t>
            </a:r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E9CA013D-CF76-494F-901E-AA1EB3F6C849}"/>
              </a:ext>
            </a:extLst>
          </p:cNvPr>
          <p:cNvSpPr/>
          <p:nvPr/>
        </p:nvSpPr>
        <p:spPr>
          <a:xfrm>
            <a:off x="5793104" y="4949427"/>
            <a:ext cx="605791" cy="375645"/>
          </a:xfrm>
          <a:prstGeom prst="down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15A069E-1D33-4C0B-9750-6C73C8EED725}"/>
              </a:ext>
            </a:extLst>
          </p:cNvPr>
          <p:cNvSpPr txBox="1"/>
          <p:nvPr/>
        </p:nvSpPr>
        <p:spPr>
          <a:xfrm>
            <a:off x="4635115" y="5495390"/>
            <a:ext cx="29751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IMPACTFUL RESULTS</a:t>
            </a:r>
          </a:p>
        </p:txBody>
      </p:sp>
    </p:spTree>
    <p:extLst>
      <p:ext uri="{BB962C8B-B14F-4D97-AF65-F5344CB8AC3E}">
        <p14:creationId xmlns:p14="http://schemas.microsoft.com/office/powerpoint/2010/main" val="10840096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3EAD85E-490A-4FA9-B6DF-9FC781591C89}"/>
              </a:ext>
            </a:extLst>
          </p:cNvPr>
          <p:cNvSpPr txBox="1"/>
          <p:nvPr/>
        </p:nvSpPr>
        <p:spPr>
          <a:xfrm>
            <a:off x="4835696" y="4967097"/>
            <a:ext cx="26924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KG No Matter What" panose="02000507000000020003" pitchFamily="2" charset="0"/>
                <a:cs typeface="KG Manhattan Script"/>
              </a:rPr>
              <a:t>(Exploratory) </a:t>
            </a:r>
            <a:br>
              <a:rPr lang="en-US" sz="3200" dirty="0">
                <a:latin typeface="KG No Matter What" panose="02000507000000020003" pitchFamily="2" charset="0"/>
                <a:cs typeface="KG Manhattan Script"/>
              </a:rPr>
            </a:br>
            <a:r>
              <a:rPr lang="en-US" sz="3200" dirty="0">
                <a:solidFill>
                  <a:schemeClr val="accent2"/>
                </a:solidFill>
                <a:latin typeface="KG No Matter What" panose="02000507000000020003" pitchFamily="2" charset="0"/>
                <a:cs typeface="KG Manhattan Script"/>
              </a:rPr>
              <a:t>Tester</a:t>
            </a:r>
          </a:p>
        </p:txBody>
      </p:sp>
      <p:pic>
        <p:nvPicPr>
          <p:cNvPr id="11" name="Picture 10" descr="i2.png">
            <a:extLst>
              <a:ext uri="{FF2B5EF4-FFF2-40B4-BE49-F238E27FC236}">
                <a16:creationId xmlns:a16="http://schemas.microsoft.com/office/drawing/2014/main" id="{5CC35E07-D029-46E2-BD55-6246DE3EFC4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062769" y="1025441"/>
            <a:ext cx="4066463" cy="359738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A404F26-B076-4DDF-99D3-2DF0D8BDA173}"/>
              </a:ext>
            </a:extLst>
          </p:cNvPr>
          <p:cNvSpPr txBox="1"/>
          <p:nvPr/>
        </p:nvSpPr>
        <p:spPr>
          <a:xfrm>
            <a:off x="1859869" y="2927073"/>
            <a:ext cx="280403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accent6"/>
                </a:solidFill>
              </a:rPr>
              <a:t>(Polyglot) </a:t>
            </a:r>
            <a:br>
              <a:rPr lang="en-US" sz="4000" dirty="0">
                <a:solidFill>
                  <a:schemeClr val="accent6"/>
                </a:solidFill>
              </a:rPr>
            </a:br>
            <a:r>
              <a:rPr lang="en-US" sz="4000" dirty="0">
                <a:solidFill>
                  <a:schemeClr val="accent6"/>
                </a:solidFill>
              </a:rPr>
              <a:t>Programmer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C72D258-20BB-44A9-9173-9E82E1C5082C}"/>
              </a:ext>
            </a:extLst>
          </p:cNvPr>
          <p:cNvSpPr txBox="1"/>
          <p:nvPr/>
        </p:nvSpPr>
        <p:spPr>
          <a:xfrm>
            <a:off x="7528097" y="960472"/>
            <a:ext cx="207140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accent6"/>
                </a:solidFill>
              </a:rPr>
              <a:t>Domain </a:t>
            </a:r>
            <a:br>
              <a:rPr lang="en-US" sz="4000" dirty="0">
                <a:solidFill>
                  <a:schemeClr val="accent6"/>
                </a:solidFill>
              </a:rPr>
            </a:br>
            <a:r>
              <a:rPr lang="en-US" sz="4000" dirty="0">
                <a:solidFill>
                  <a:schemeClr val="accent6"/>
                </a:solidFill>
              </a:rPr>
              <a:t>Specialist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4A5E4EF-E1C9-4A4E-8372-9DB534599904}"/>
              </a:ext>
            </a:extLst>
          </p:cNvPr>
          <p:cNvSpPr txBox="1"/>
          <p:nvPr/>
        </p:nvSpPr>
        <p:spPr>
          <a:xfrm>
            <a:off x="7528097" y="3261037"/>
            <a:ext cx="147995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accent6"/>
                </a:solidFill>
              </a:rPr>
              <a:t>Tester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F873989-25D8-418D-A448-AE43F23703A0}"/>
              </a:ext>
            </a:extLst>
          </p:cNvPr>
          <p:cNvSpPr txBox="1"/>
          <p:nvPr/>
        </p:nvSpPr>
        <p:spPr>
          <a:xfrm>
            <a:off x="2087909" y="535548"/>
            <a:ext cx="304121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accent1"/>
                </a:solidFill>
              </a:rPr>
              <a:t>(Engineering) </a:t>
            </a:r>
            <a:br>
              <a:rPr lang="en-US" sz="4000" dirty="0">
                <a:solidFill>
                  <a:schemeClr val="accent1"/>
                </a:solidFill>
              </a:rPr>
            </a:br>
            <a:r>
              <a:rPr lang="en-US" sz="4000" dirty="0">
                <a:solidFill>
                  <a:schemeClr val="accent1"/>
                </a:solidFill>
              </a:rPr>
              <a:t>Manager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34CA961-5751-4200-AB53-02F5A2E69AA0}"/>
              </a:ext>
            </a:extLst>
          </p:cNvPr>
          <p:cNvSpPr txBox="1"/>
          <p:nvPr/>
        </p:nvSpPr>
        <p:spPr>
          <a:xfrm>
            <a:off x="8866244" y="4289368"/>
            <a:ext cx="10599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accent6"/>
                </a:solidFill>
              </a:rPr>
              <a:t>Ops</a:t>
            </a:r>
          </a:p>
        </p:txBody>
      </p:sp>
    </p:spTree>
    <p:extLst>
      <p:ext uri="{BB962C8B-B14F-4D97-AF65-F5344CB8AC3E}">
        <p14:creationId xmlns:p14="http://schemas.microsoft.com/office/powerpoint/2010/main" val="27516965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74C9AC6-E0E9-42B4-9A5D-A613CF422A7F}"/>
              </a:ext>
            </a:extLst>
          </p:cNvPr>
          <p:cNvSpPr/>
          <p:nvPr/>
        </p:nvSpPr>
        <p:spPr>
          <a:xfrm>
            <a:off x="1524000" y="1250730"/>
            <a:ext cx="9144000" cy="385729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C11EA8-5641-4E5D-A19E-8C12D3D5A9A2}"/>
              </a:ext>
            </a:extLst>
          </p:cNvPr>
          <p:cNvSpPr txBox="1"/>
          <p:nvPr/>
        </p:nvSpPr>
        <p:spPr>
          <a:xfrm>
            <a:off x="2219298" y="2094649"/>
            <a:ext cx="775340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latin typeface="KG No Matter What" panose="02000507000000020003" pitchFamily="2" charset="0"/>
              </a:rPr>
              <a:t>Content Warning</a:t>
            </a:r>
            <a:br>
              <a:rPr lang="en-US" sz="7200" dirty="0">
                <a:latin typeface="KG No Matter What" panose="02000507000000020003" pitchFamily="2" charset="0"/>
              </a:rPr>
            </a:br>
            <a:r>
              <a:rPr lang="en-US" sz="7200" dirty="0"/>
              <a:t>Food: Animals</a:t>
            </a:r>
            <a:endParaRPr lang="en-US" sz="72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56422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DF12833-6996-42B7-95D2-6CB0F17DD5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1052" y="3331140"/>
            <a:ext cx="3543956" cy="23674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3C1E85E-8B1F-49F3-A66F-970B1E9F76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1261" y="3331140"/>
            <a:ext cx="3551915" cy="23674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BC11EA8-5641-4E5D-A19E-8C12D3D5A9A2}"/>
              </a:ext>
            </a:extLst>
          </p:cNvPr>
          <p:cNvSpPr txBox="1"/>
          <p:nvPr/>
        </p:nvSpPr>
        <p:spPr>
          <a:xfrm>
            <a:off x="2219298" y="728428"/>
            <a:ext cx="775340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latin typeface="KG No Matter What" panose="02000507000000020003" pitchFamily="2" charset="0"/>
              </a:rPr>
              <a:t>Metaphorically Speaking</a:t>
            </a:r>
            <a:endParaRPr lang="en-US" sz="7200" dirty="0">
              <a:solidFill>
                <a:schemeClr val="accent2"/>
              </a:solidFill>
              <a:latin typeface="KG No Matter What" panose="02000507000000020003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6F9A70-80D2-4495-BA4B-CD5E2F2654A0}"/>
              </a:ext>
            </a:extLst>
          </p:cNvPr>
          <p:cNvSpPr txBox="1"/>
          <p:nvPr/>
        </p:nvSpPr>
        <p:spPr>
          <a:xfrm>
            <a:off x="7467601" y="5760241"/>
            <a:ext cx="12634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450 $/kg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9E2B72C-9DDE-40A2-B53A-547EB8DD15C4}"/>
              </a:ext>
            </a:extLst>
          </p:cNvPr>
          <p:cNvSpPr txBox="1"/>
          <p:nvPr/>
        </p:nvSpPr>
        <p:spPr>
          <a:xfrm>
            <a:off x="3460914" y="5790896"/>
            <a:ext cx="11095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15 $/kg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6845DC6-C567-4E9C-BC6D-5E8DCC36DC19}"/>
              </a:ext>
            </a:extLst>
          </p:cNvPr>
          <p:cNvSpPr/>
          <p:nvPr/>
        </p:nvSpPr>
        <p:spPr>
          <a:xfrm>
            <a:off x="8284642" y="2133539"/>
            <a:ext cx="198163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Idea from </a:t>
            </a:r>
          </a:p>
          <a:p>
            <a:r>
              <a:rPr lang="en-US" dirty="0"/>
              <a:t>@HannesLindblom</a:t>
            </a:r>
          </a:p>
        </p:txBody>
      </p:sp>
    </p:spTree>
    <p:extLst>
      <p:ext uri="{BB962C8B-B14F-4D97-AF65-F5344CB8AC3E}">
        <p14:creationId xmlns:p14="http://schemas.microsoft.com/office/powerpoint/2010/main" val="42298443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F9F6FFB1-FBD0-458C-BE19-321DBCFE68DE}"/>
              </a:ext>
            </a:extLst>
          </p:cNvPr>
          <p:cNvSpPr/>
          <p:nvPr/>
        </p:nvSpPr>
        <p:spPr>
          <a:xfrm>
            <a:off x="2747010" y="1885950"/>
            <a:ext cx="2788920" cy="3451860"/>
          </a:xfrm>
          <a:prstGeom prst="triangle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273B6FB-533C-434F-833F-5B84570E8E2A}"/>
              </a:ext>
            </a:extLst>
          </p:cNvPr>
          <p:cNvCxnSpPr>
            <a:cxnSpLocks/>
          </p:cNvCxnSpPr>
          <p:nvPr/>
        </p:nvCxnSpPr>
        <p:spPr>
          <a:xfrm>
            <a:off x="3055620" y="4377690"/>
            <a:ext cx="2114550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C7101ED-A26F-47C9-8CFA-64FA1FF3F1D7}"/>
              </a:ext>
            </a:extLst>
          </p:cNvPr>
          <p:cNvCxnSpPr>
            <a:cxnSpLocks/>
          </p:cNvCxnSpPr>
          <p:nvPr/>
        </p:nvCxnSpPr>
        <p:spPr>
          <a:xfrm>
            <a:off x="3547110" y="3398520"/>
            <a:ext cx="1234440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A631CB1-966B-45F2-8383-FE4190D16B47}"/>
              </a:ext>
            </a:extLst>
          </p:cNvPr>
          <p:cNvSpPr txBox="1"/>
          <p:nvPr/>
        </p:nvSpPr>
        <p:spPr>
          <a:xfrm>
            <a:off x="3769831" y="4726425"/>
            <a:ext cx="788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UNIT 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4F2F129-9257-467B-B5DA-474961662D8A}"/>
              </a:ext>
            </a:extLst>
          </p:cNvPr>
          <p:cNvCxnSpPr>
            <a:cxnSpLocks/>
          </p:cNvCxnSpPr>
          <p:nvPr/>
        </p:nvCxnSpPr>
        <p:spPr>
          <a:xfrm>
            <a:off x="3158490" y="4377690"/>
            <a:ext cx="2011680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A253C68-4732-4C28-A140-3CCE59326474}"/>
              </a:ext>
            </a:extLst>
          </p:cNvPr>
          <p:cNvSpPr txBox="1"/>
          <p:nvPr/>
        </p:nvSpPr>
        <p:spPr>
          <a:xfrm>
            <a:off x="3666961" y="3745470"/>
            <a:ext cx="10670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SERVICE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CA88B48-A824-4800-B6B1-4D7128058C92}"/>
              </a:ext>
            </a:extLst>
          </p:cNvPr>
          <p:cNvSpPr txBox="1"/>
          <p:nvPr/>
        </p:nvSpPr>
        <p:spPr>
          <a:xfrm>
            <a:off x="3933660" y="2743440"/>
            <a:ext cx="405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UI</a:t>
            </a:r>
          </a:p>
        </p:txBody>
      </p:sp>
      <p:sp>
        <p:nvSpPr>
          <p:cNvPr id="18" name="Cloud 17">
            <a:extLst>
              <a:ext uri="{FF2B5EF4-FFF2-40B4-BE49-F238E27FC236}">
                <a16:creationId xmlns:a16="http://schemas.microsoft.com/office/drawing/2014/main" id="{72395EE5-4572-4B5A-BE71-262D9B5C3277}"/>
              </a:ext>
            </a:extLst>
          </p:cNvPr>
          <p:cNvSpPr/>
          <p:nvPr/>
        </p:nvSpPr>
        <p:spPr>
          <a:xfrm>
            <a:off x="3107054" y="1485736"/>
            <a:ext cx="2114550" cy="1028664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Exploratory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4EB311D-0B16-4F33-81BD-C75DA40715C2}"/>
              </a:ext>
            </a:extLst>
          </p:cNvPr>
          <p:cNvSpPr txBox="1"/>
          <p:nvPr/>
        </p:nvSpPr>
        <p:spPr>
          <a:xfrm>
            <a:off x="2480192" y="469630"/>
            <a:ext cx="344062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/>
              <a:t>Sprinkle On Top </a:t>
            </a:r>
            <a:br>
              <a:rPr lang="en-US" sz="2800" b="1" dirty="0"/>
            </a:br>
            <a:r>
              <a:rPr lang="en-US" sz="2800" b="1" dirty="0"/>
              <a:t>Exploratory Testing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95C6908-1F2F-444F-B671-E94EB4078295}"/>
              </a:ext>
            </a:extLst>
          </p:cNvPr>
          <p:cNvSpPr txBox="1"/>
          <p:nvPr/>
        </p:nvSpPr>
        <p:spPr>
          <a:xfrm>
            <a:off x="6728364" y="458427"/>
            <a:ext cx="344062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/>
              <a:t>Contemporary </a:t>
            </a:r>
            <a:br>
              <a:rPr lang="en-US" sz="2800" b="1" dirty="0"/>
            </a:br>
            <a:r>
              <a:rPr lang="en-US" sz="2800" b="1" dirty="0"/>
              <a:t>Exploratory Testing</a:t>
            </a:r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C50CC8C7-C0F0-4F02-B4E2-634EEA83775A}"/>
              </a:ext>
            </a:extLst>
          </p:cNvPr>
          <p:cNvSpPr/>
          <p:nvPr/>
        </p:nvSpPr>
        <p:spPr>
          <a:xfrm>
            <a:off x="7082790" y="1889760"/>
            <a:ext cx="2788920" cy="3451860"/>
          </a:xfrm>
          <a:prstGeom prst="triangle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70839BA-7305-4DBA-AB66-81A3EB70E5B0}"/>
              </a:ext>
            </a:extLst>
          </p:cNvPr>
          <p:cNvCxnSpPr>
            <a:cxnSpLocks/>
          </p:cNvCxnSpPr>
          <p:nvPr/>
        </p:nvCxnSpPr>
        <p:spPr>
          <a:xfrm>
            <a:off x="7391400" y="4381500"/>
            <a:ext cx="2114550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2CB53D5-148A-45B6-A3F5-C5F923E507B1}"/>
              </a:ext>
            </a:extLst>
          </p:cNvPr>
          <p:cNvCxnSpPr>
            <a:cxnSpLocks/>
          </p:cNvCxnSpPr>
          <p:nvPr/>
        </p:nvCxnSpPr>
        <p:spPr>
          <a:xfrm>
            <a:off x="7882890" y="3402330"/>
            <a:ext cx="1234440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2B08A5A9-1D88-4781-9629-804F83EF792F}"/>
              </a:ext>
            </a:extLst>
          </p:cNvPr>
          <p:cNvSpPr txBox="1"/>
          <p:nvPr/>
        </p:nvSpPr>
        <p:spPr>
          <a:xfrm>
            <a:off x="8105611" y="4730235"/>
            <a:ext cx="788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UNIT 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E2A705B-42AE-42F0-BF43-50632D3AEAE6}"/>
              </a:ext>
            </a:extLst>
          </p:cNvPr>
          <p:cNvCxnSpPr>
            <a:cxnSpLocks/>
          </p:cNvCxnSpPr>
          <p:nvPr/>
        </p:nvCxnSpPr>
        <p:spPr>
          <a:xfrm>
            <a:off x="7494270" y="4381500"/>
            <a:ext cx="2011680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DF364631-AC80-4C62-9CEC-A27B62A8C8EA}"/>
              </a:ext>
            </a:extLst>
          </p:cNvPr>
          <p:cNvSpPr txBox="1"/>
          <p:nvPr/>
        </p:nvSpPr>
        <p:spPr>
          <a:xfrm>
            <a:off x="8002741" y="3749280"/>
            <a:ext cx="10670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SERVICE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9D524FE-FDE5-4CB3-8C09-3627EFF598CF}"/>
              </a:ext>
            </a:extLst>
          </p:cNvPr>
          <p:cNvSpPr txBox="1"/>
          <p:nvPr/>
        </p:nvSpPr>
        <p:spPr>
          <a:xfrm>
            <a:off x="8269440" y="2747250"/>
            <a:ext cx="405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UI</a:t>
            </a:r>
          </a:p>
        </p:txBody>
      </p:sp>
      <p:sp>
        <p:nvSpPr>
          <p:cNvPr id="28" name="Cloud 27">
            <a:extLst>
              <a:ext uri="{FF2B5EF4-FFF2-40B4-BE49-F238E27FC236}">
                <a16:creationId xmlns:a16="http://schemas.microsoft.com/office/drawing/2014/main" id="{A8A9E50B-E756-4C45-A5E4-448CD344EBED}"/>
              </a:ext>
            </a:extLst>
          </p:cNvPr>
          <p:cNvSpPr/>
          <p:nvPr/>
        </p:nvSpPr>
        <p:spPr>
          <a:xfrm rot="17917586">
            <a:off x="5761608" y="3231138"/>
            <a:ext cx="3494448" cy="1028664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Exploratory</a:t>
            </a:r>
          </a:p>
        </p:txBody>
      </p:sp>
    </p:spTree>
    <p:extLst>
      <p:ext uri="{BB962C8B-B14F-4D97-AF65-F5344CB8AC3E}">
        <p14:creationId xmlns:p14="http://schemas.microsoft.com/office/powerpoint/2010/main" val="7048633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Legacy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FE6A80"/>
      </a:accent1>
      <a:accent2>
        <a:srgbClr val="04A3D1"/>
      </a:accent2>
      <a:accent3>
        <a:srgbClr val="FFEBED"/>
      </a:accent3>
      <a:accent4>
        <a:srgbClr val="FE9DAC"/>
      </a:accent4>
      <a:accent5>
        <a:srgbClr val="FEBF00"/>
      </a:accent5>
      <a:accent6>
        <a:srgbClr val="FE1F40"/>
      </a:accent6>
      <a:hlink>
        <a:srgbClr val="E3FEFE"/>
      </a:hlink>
      <a:folHlink>
        <a:srgbClr val="69BBD1"/>
      </a:folHlink>
    </a:clrScheme>
    <a:fontScheme name="Gill Sans MT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3  -  Compatibility Mode" id="{8E680A62-BA08-4447-B5B0-09B4A3A597CF}" vid="{1E3DBB59-00F9-5648-B28E-A805D705789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d9290083-bd2f-48a2-8ac5-09a524b17d15}" enabled="1" method="Privileged" siteId="{b9fec68c-c92d-461e-9a97-3d03a0f18b82}" contentBits="1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</TotalTime>
  <Words>281</Words>
  <Application>Microsoft Macintosh PowerPoint</Application>
  <PresentationFormat>Widescreen</PresentationFormat>
  <Paragraphs>79</Paragraphs>
  <Slides>19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7" baseType="lpstr">
      <vt:lpstr>Aptos</vt:lpstr>
      <vt:lpstr>Arial</vt:lpstr>
      <vt:lpstr>Calibri</vt:lpstr>
      <vt:lpstr>Gill Sans MT</vt:lpstr>
      <vt:lpstr>Gill Sans Nova Light</vt:lpstr>
      <vt:lpstr>KG No Matter What</vt:lpstr>
      <vt:lpstr>Wingdings</vt:lpstr>
      <vt:lpstr>Office Theme</vt:lpstr>
      <vt:lpstr>Exploring Pipelines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Pyhäjärvi, Maaret</dc:creator>
  <cp:lastModifiedBy>Pyhäjärvi, Maaret</cp:lastModifiedBy>
  <cp:revision>1</cp:revision>
  <dcterms:created xsi:type="dcterms:W3CDTF">2024-08-04T15:31:59Z</dcterms:created>
  <dcterms:modified xsi:type="dcterms:W3CDTF">2024-08-04T15:34:08Z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02c085c9-ccfd-4d47-af6f-b0bae10d6ba2_Enabled">
    <vt:lpwstr>true</vt:lpwstr>
  </property>
  <property fmtid="{D5CDD505-2E9C-101B-9397-08002B2CF9AE}" pid="3" name="MSIP_Label_02c085c9-ccfd-4d47-af6f-b0bae10d6ba2_SetDate">
    <vt:lpwstr>2024-05-22T09:10:50Z</vt:lpwstr>
  </property>
  <property fmtid="{D5CDD505-2E9C-101B-9397-08002B2CF9AE}" pid="4" name="MSIP_Label_02c085c9-ccfd-4d47-af6f-b0bae10d6ba2_Method">
    <vt:lpwstr>Standard</vt:lpwstr>
  </property>
  <property fmtid="{D5CDD505-2E9C-101B-9397-08002B2CF9AE}" pid="5" name="MSIP_Label_02c085c9-ccfd-4d47-af6f-b0bae10d6ba2_Name">
    <vt:lpwstr>Internal</vt:lpwstr>
  </property>
  <property fmtid="{D5CDD505-2E9C-101B-9397-08002B2CF9AE}" pid="6" name="MSIP_Label_02c085c9-ccfd-4d47-af6f-b0bae10d6ba2_SiteId">
    <vt:lpwstr>6d7393e0-41f5-4c2e-9b12-4c2be5da5c57</vt:lpwstr>
  </property>
  <property fmtid="{D5CDD505-2E9C-101B-9397-08002B2CF9AE}" pid="7" name="MSIP_Label_02c085c9-ccfd-4d47-af6f-b0bae10d6ba2_ActionId">
    <vt:lpwstr>e8d544fa-e533-4067-b9d0-14db78b680c5</vt:lpwstr>
  </property>
  <property fmtid="{D5CDD505-2E9C-101B-9397-08002B2CF9AE}" pid="8" name="MSIP_Label_02c085c9-ccfd-4d47-af6f-b0bae10d6ba2_ContentBits">
    <vt:lpwstr>2</vt:lpwstr>
  </property>
  <property fmtid="{D5CDD505-2E9C-101B-9397-08002B2CF9AE}" pid="9" name="ClassificationContentMarkingFooterLocations">
    <vt:lpwstr>Office Theme:8</vt:lpwstr>
  </property>
  <property fmtid="{D5CDD505-2E9C-101B-9397-08002B2CF9AE}" pid="10" name="ClassificationContentMarkingFooterText">
    <vt:lpwstr>Internal</vt:lpwstr>
  </property>
</Properties>
</file>